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6"/>
  </p:notesMasterIdLst>
  <p:handoutMasterIdLst>
    <p:handoutMasterId r:id="rId47"/>
  </p:handoutMasterIdLst>
  <p:sldIdLst>
    <p:sldId id="256" r:id="rId2"/>
    <p:sldId id="317" r:id="rId3"/>
    <p:sldId id="276" r:id="rId4"/>
    <p:sldId id="257" r:id="rId5"/>
    <p:sldId id="261" r:id="rId6"/>
    <p:sldId id="262" r:id="rId7"/>
    <p:sldId id="258" r:id="rId8"/>
    <p:sldId id="311" r:id="rId9"/>
    <p:sldId id="316" r:id="rId10"/>
    <p:sldId id="279" r:id="rId11"/>
    <p:sldId id="305" r:id="rId12"/>
    <p:sldId id="306" r:id="rId13"/>
    <p:sldId id="263" r:id="rId14"/>
    <p:sldId id="310" r:id="rId15"/>
    <p:sldId id="260" r:id="rId16"/>
    <p:sldId id="274" r:id="rId17"/>
    <p:sldId id="259" r:id="rId18"/>
    <p:sldId id="308" r:id="rId19"/>
    <p:sldId id="266" r:id="rId20"/>
    <p:sldId id="275" r:id="rId21"/>
    <p:sldId id="315" r:id="rId22"/>
    <p:sldId id="309" r:id="rId23"/>
    <p:sldId id="307" r:id="rId24"/>
    <p:sldId id="312" r:id="rId25"/>
    <p:sldId id="314" r:id="rId26"/>
    <p:sldId id="273" r:id="rId27"/>
    <p:sldId id="268" r:id="rId28"/>
    <p:sldId id="269" r:id="rId29"/>
    <p:sldId id="270" r:id="rId30"/>
    <p:sldId id="303" r:id="rId31"/>
    <p:sldId id="304" r:id="rId32"/>
    <p:sldId id="271" r:id="rId33"/>
    <p:sldId id="318" r:id="rId34"/>
    <p:sldId id="281" r:id="rId35"/>
    <p:sldId id="322" r:id="rId36"/>
    <p:sldId id="323" r:id="rId37"/>
    <p:sldId id="324" r:id="rId38"/>
    <p:sldId id="325" r:id="rId39"/>
    <p:sldId id="326" r:id="rId40"/>
    <p:sldId id="327" r:id="rId41"/>
    <p:sldId id="328" r:id="rId42"/>
    <p:sldId id="319" r:id="rId43"/>
    <p:sldId id="313" r:id="rId44"/>
    <p:sldId id="32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13" autoAdjust="0"/>
    <p:restoredTop sz="94660"/>
  </p:normalViewPr>
  <p:slideViewPr>
    <p:cSldViewPr snapToGrid="0">
      <p:cViewPr>
        <p:scale>
          <a:sx n="81" d="100"/>
          <a:sy n="81" d="100"/>
        </p:scale>
        <p:origin x="-1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EAD73E6-6C21-4F49-9C11-B9551B5151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D13D0738-32D9-47A8-A87E-64EFAD1F67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FAE8BB-1D34-4E29-84F3-7330876FCA12}" type="datetimeFigureOut">
              <a:rPr lang="en-IN" smtClean="0"/>
              <a:t>26-10-2021</a:t>
            </a:fld>
            <a:endParaRPr lang="en-IN"/>
          </a:p>
        </p:txBody>
      </p:sp>
      <p:sp>
        <p:nvSpPr>
          <p:cNvPr id="4" name="Footer Placeholder 3">
            <a:extLst>
              <a:ext uri="{FF2B5EF4-FFF2-40B4-BE49-F238E27FC236}">
                <a16:creationId xmlns:a16="http://schemas.microsoft.com/office/drawing/2014/main" xmlns="" id="{1210C2DE-117F-42C4-B0CC-B65AFB0DA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C04DA03E-B940-422C-8937-8E70515DC9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E74BA1-F992-4DDC-B869-4320B8492D58}" type="slidenum">
              <a:rPr lang="en-IN" smtClean="0"/>
              <a:t>‹#›</a:t>
            </a:fld>
            <a:endParaRPr lang="en-IN"/>
          </a:p>
        </p:txBody>
      </p:sp>
    </p:spTree>
    <p:extLst>
      <p:ext uri="{BB962C8B-B14F-4D97-AF65-F5344CB8AC3E}">
        <p14:creationId xmlns:p14="http://schemas.microsoft.com/office/powerpoint/2010/main" val="41761721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52F214-67C6-40E0-9D74-A9D58D5FAFB8}" type="datetimeFigureOut">
              <a:rPr lang="en-IN" smtClean="0"/>
              <a:t>26-10-2021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322CC-D359-4275-95BD-68019B4B3669}" type="slidenum">
              <a:rPr lang="en-IN" smtClean="0"/>
              <a:t>‹#›</a:t>
            </a:fld>
            <a:endParaRPr lang="en-IN"/>
          </a:p>
        </p:txBody>
      </p:sp>
    </p:spTree>
    <p:extLst>
      <p:ext uri="{BB962C8B-B14F-4D97-AF65-F5344CB8AC3E}">
        <p14:creationId xmlns:p14="http://schemas.microsoft.com/office/powerpoint/2010/main" val="10471874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085541-1A14-45FA-A293-947AF0C14789}" type="datetime1">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AF04-1EAB-404F-846E-7D127F4CFFF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67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5AF250-4432-4509-9479-95DC213B22DA}" type="datetime1">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2609507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4E5434-AF5A-4ABE-8756-51F0B2F999E1}" type="datetime1">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4087848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71C53-A0A2-4F2B-9E34-63C860EC339B}" type="datetime1">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149595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1064E4-02B4-4D2E-B946-0ECD0FC1FAF7}" type="datetime1">
              <a:rPr lang="en-IN" smtClean="0"/>
              <a:t>26-10-2021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82AF04-1EAB-404F-846E-7D127F4CFFF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197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B087D9-694A-4D48-A3FC-AA6BE61AE119}" type="datetime1">
              <a:rPr lang="en-IN" smtClean="0"/>
              <a:t>26-10-2021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3115347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FEFBF-89F5-462B-99E5-DE20F2F1B2DE}" type="datetime1">
              <a:rPr lang="en-IN" smtClean="0"/>
              <a:t>26-10-2021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2281564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72EAAE-7EF2-4E76-BBCB-1D39241D796B}" type="datetime1">
              <a:rPr lang="en-IN" smtClean="0"/>
              <a:t>26-10-2021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384629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9E017B4-B5CB-4EE9-8B62-4C90CFDEAAAB}" type="datetime1">
              <a:rPr lang="en-IN" smtClean="0"/>
              <a:t>26-10-2021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503719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99B503-40E7-4042-88E0-6DCFBFFBC65C}" type="datetime1">
              <a:rPr lang="en-IN" smtClean="0"/>
              <a:t>26-10-2021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B82AF04-1EAB-404F-846E-7D127F4CFFFA}" type="slidenum">
              <a:rPr lang="en-IN" smtClean="0"/>
              <a:t>‹#›</a:t>
            </a:fld>
            <a:endParaRPr lang="en-IN"/>
          </a:p>
        </p:txBody>
      </p:sp>
    </p:spTree>
    <p:extLst>
      <p:ext uri="{BB962C8B-B14F-4D97-AF65-F5344CB8AC3E}">
        <p14:creationId xmlns:p14="http://schemas.microsoft.com/office/powerpoint/2010/main" val="177988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1D2D80-BA19-4238-9036-67FA9FE56E09}" type="datetime1">
              <a:rPr lang="en-IN" smtClean="0"/>
              <a:t>26-10-2021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82AF04-1EAB-404F-846E-7D127F4CFFFA}" type="slidenum">
              <a:rPr lang="en-IN" smtClean="0"/>
              <a:t>‹#›</a:t>
            </a:fld>
            <a:endParaRPr lang="en-IN"/>
          </a:p>
        </p:txBody>
      </p:sp>
    </p:spTree>
    <p:extLst>
      <p:ext uri="{BB962C8B-B14F-4D97-AF65-F5344CB8AC3E}">
        <p14:creationId xmlns:p14="http://schemas.microsoft.com/office/powerpoint/2010/main" val="383595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78AFC94-742C-4A2B-9413-ECB153C2FD97}" type="datetime1">
              <a:rPr lang="en-IN" smtClean="0"/>
              <a:t>26-10-2021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B82AF04-1EAB-404F-846E-7D127F4CFFFA}"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2016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FmpDIaiMIeA&amp;t=449s" TargetMode="External"/><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slideLayout" Target="../slideLayouts/slideLayout3.xml"/><Relationship Id="rId4" Type="http://schemas.openxmlformats.org/officeDocument/2006/relationships/hyperlink" Target="https://towardsdatascience.com/a-beginners-guide-to-convolutional-neural-networks-cnns-14649dbddce8"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A56414-360D-4025-A315-EA57B768E98D}"/>
              </a:ext>
            </a:extLst>
          </p:cNvPr>
          <p:cNvSpPr>
            <a:spLocks noGrp="1"/>
          </p:cNvSpPr>
          <p:nvPr>
            <p:ph type="ctrTitle"/>
          </p:nvPr>
        </p:nvSpPr>
        <p:spPr/>
        <p:txBody>
          <a:bodyPr/>
          <a:lstStyle/>
          <a:p>
            <a:r>
              <a:rPr lang="en-IN" dirty="0"/>
              <a:t>Convolutional Neural Networks(CNN)</a:t>
            </a:r>
          </a:p>
        </p:txBody>
      </p:sp>
      <p:sp>
        <p:nvSpPr>
          <p:cNvPr id="3" name="Subtitle 2">
            <a:extLst>
              <a:ext uri="{FF2B5EF4-FFF2-40B4-BE49-F238E27FC236}">
                <a16:creationId xmlns:a16="http://schemas.microsoft.com/office/drawing/2014/main" xmlns="" id="{E2990466-2494-4D87-8186-54F0F393952C}"/>
              </a:ext>
            </a:extLst>
          </p:cNvPr>
          <p:cNvSpPr>
            <a:spLocks noGrp="1"/>
          </p:cNvSpPr>
          <p:nvPr>
            <p:ph type="subTitle" idx="1"/>
          </p:nvPr>
        </p:nvSpPr>
        <p:spPr/>
        <p:txBody>
          <a:bodyPr/>
          <a:lstStyle/>
          <a:p>
            <a:endParaRPr lang="en-IN" dirty="0"/>
          </a:p>
        </p:txBody>
      </p:sp>
      <p:sp>
        <p:nvSpPr>
          <p:cNvPr id="4" name="Slide Number Placeholder 3">
            <a:extLst>
              <a:ext uri="{FF2B5EF4-FFF2-40B4-BE49-F238E27FC236}">
                <a16:creationId xmlns:a16="http://schemas.microsoft.com/office/drawing/2014/main" xmlns="" id="{F9F3BF51-0EBB-40A9-BB46-BE8D56712E24}"/>
              </a:ext>
            </a:extLst>
          </p:cNvPr>
          <p:cNvSpPr>
            <a:spLocks noGrp="1"/>
          </p:cNvSpPr>
          <p:nvPr>
            <p:ph type="sldNum" sz="quarter" idx="12"/>
          </p:nvPr>
        </p:nvSpPr>
        <p:spPr/>
        <p:txBody>
          <a:bodyPr/>
          <a:lstStyle/>
          <a:p>
            <a:fld id="{7B82AF04-1EAB-404F-846E-7D127F4CFFFA}" type="slidenum">
              <a:rPr lang="en-IN" smtClean="0"/>
              <a:t>1</a:t>
            </a:fld>
            <a:endParaRPr lang="en-IN"/>
          </a:p>
        </p:txBody>
      </p:sp>
    </p:spTree>
    <p:extLst>
      <p:ext uri="{BB962C8B-B14F-4D97-AF65-F5344CB8AC3E}">
        <p14:creationId xmlns:p14="http://schemas.microsoft.com/office/powerpoint/2010/main" val="2951134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6C43A7-377A-4D69-8355-BF0717486ECE}"/>
              </a:ext>
            </a:extLst>
          </p:cNvPr>
          <p:cNvSpPr>
            <a:spLocks noGrp="1"/>
          </p:cNvSpPr>
          <p:nvPr>
            <p:ph type="title"/>
          </p:nvPr>
        </p:nvSpPr>
        <p:spPr/>
        <p:txBody>
          <a:bodyPr/>
          <a:lstStyle/>
          <a:p>
            <a:r>
              <a:rPr lang="en-IN" dirty="0"/>
              <a:t>Data for CNN</a:t>
            </a:r>
          </a:p>
        </p:txBody>
      </p:sp>
      <p:sp>
        <p:nvSpPr>
          <p:cNvPr id="3" name="Content Placeholder 2">
            <a:extLst>
              <a:ext uri="{FF2B5EF4-FFF2-40B4-BE49-F238E27FC236}">
                <a16:creationId xmlns:a16="http://schemas.microsoft.com/office/drawing/2014/main" xmlns="" id="{405EA3C9-0DB3-49A7-9A0C-D593D32C85FB}"/>
              </a:ext>
            </a:extLst>
          </p:cNvPr>
          <p:cNvSpPr>
            <a:spLocks noGrp="1"/>
          </p:cNvSpPr>
          <p:nvPr>
            <p:ph idx="1"/>
          </p:nvPr>
        </p:nvSpPr>
        <p:spPr/>
        <p:txBody>
          <a:bodyPr>
            <a:normAutofit/>
          </a:bodyPr>
          <a:lstStyle/>
          <a:p>
            <a:pPr>
              <a:buFont typeface="Arial" panose="020B0604020202020204" pitchFamily="34" charset="0"/>
              <a:buChar char="•"/>
            </a:pPr>
            <a:r>
              <a:rPr lang="en-IN" dirty="0"/>
              <a:t>CNN works on data input that can be represented as a grid</a:t>
            </a:r>
          </a:p>
          <a:p>
            <a:pPr>
              <a:buFont typeface="Arial" panose="020B0604020202020204" pitchFamily="34" charset="0"/>
              <a:buChar char="•"/>
            </a:pPr>
            <a:r>
              <a:rPr lang="en-IN" dirty="0"/>
              <a:t>Because CNN searches for patches of data to match in given input for classification</a:t>
            </a:r>
          </a:p>
          <a:p>
            <a:pPr>
              <a:buFont typeface="Arial" panose="020B0604020202020204" pitchFamily="34" charset="0"/>
              <a:buChar char="•"/>
            </a:pPr>
            <a:r>
              <a:rPr lang="en-IN" dirty="0"/>
              <a:t>The data cells in the grid must have a sequence among them –Sequential data</a:t>
            </a:r>
          </a:p>
          <a:p>
            <a:pPr>
              <a:buFont typeface="Arial" panose="020B0604020202020204" pitchFamily="34" charset="0"/>
              <a:buChar char="•"/>
            </a:pPr>
            <a:r>
              <a:rPr lang="en-IN" dirty="0"/>
              <a:t>Example: </a:t>
            </a:r>
          </a:p>
          <a:p>
            <a:pPr lvl="1"/>
            <a:r>
              <a:rPr lang="en-IN" dirty="0"/>
              <a:t>Image of a certain height and width can be represented as a grid </a:t>
            </a:r>
          </a:p>
          <a:p>
            <a:pPr lvl="1"/>
            <a:r>
              <a:rPr lang="en-IN" dirty="0"/>
              <a:t>The cells in the grid have pixel values in them</a:t>
            </a:r>
          </a:p>
          <a:p>
            <a:pPr lvl="1"/>
            <a:r>
              <a:rPr lang="en-IN" dirty="0"/>
              <a:t>If we change the order of the rows and the columns, then the input will completely become different.</a:t>
            </a:r>
          </a:p>
          <a:p>
            <a:pPr>
              <a:buFont typeface="Arial" panose="020B0604020202020204" pitchFamily="34" charset="0"/>
              <a:buChar char="•"/>
            </a:pPr>
            <a:endParaRPr lang="en-IN" dirty="0"/>
          </a:p>
        </p:txBody>
      </p:sp>
      <p:sp>
        <p:nvSpPr>
          <p:cNvPr id="4" name="Slide Number Placeholder 3">
            <a:extLst>
              <a:ext uri="{FF2B5EF4-FFF2-40B4-BE49-F238E27FC236}">
                <a16:creationId xmlns:a16="http://schemas.microsoft.com/office/drawing/2014/main" xmlns="" id="{D38BCFD0-AB25-4AC3-A543-FFF98DC0C0BE}"/>
              </a:ext>
            </a:extLst>
          </p:cNvPr>
          <p:cNvSpPr>
            <a:spLocks noGrp="1"/>
          </p:cNvSpPr>
          <p:nvPr>
            <p:ph type="sldNum" sz="quarter" idx="12"/>
          </p:nvPr>
        </p:nvSpPr>
        <p:spPr/>
        <p:txBody>
          <a:bodyPr/>
          <a:lstStyle/>
          <a:p>
            <a:fld id="{7B82AF04-1EAB-404F-846E-7D127F4CFFFA}" type="slidenum">
              <a:rPr lang="en-IN" smtClean="0"/>
              <a:t>10</a:t>
            </a:fld>
            <a:endParaRPr lang="en-IN"/>
          </a:p>
        </p:txBody>
      </p:sp>
      <p:pic>
        <p:nvPicPr>
          <p:cNvPr id="5" name="Picture 4">
            <a:extLst>
              <a:ext uri="{FF2B5EF4-FFF2-40B4-BE49-F238E27FC236}">
                <a16:creationId xmlns:a16="http://schemas.microsoft.com/office/drawing/2014/main" xmlns="" id="{DE00CE17-5A94-46EA-937C-BB5F89A09E06}"/>
              </a:ext>
            </a:extLst>
          </p:cNvPr>
          <p:cNvPicPr>
            <a:picLocks noChangeAspect="1"/>
          </p:cNvPicPr>
          <p:nvPr/>
        </p:nvPicPr>
        <p:blipFill>
          <a:blip r:embed="rId2"/>
          <a:stretch>
            <a:fillRect/>
          </a:stretch>
        </p:blipFill>
        <p:spPr>
          <a:xfrm>
            <a:off x="2078669" y="4518796"/>
            <a:ext cx="7393804" cy="1645643"/>
          </a:xfrm>
          <a:prstGeom prst="rect">
            <a:avLst/>
          </a:prstGeom>
        </p:spPr>
      </p:pic>
    </p:spTree>
    <p:extLst>
      <p:ext uri="{BB962C8B-B14F-4D97-AF65-F5344CB8AC3E}">
        <p14:creationId xmlns:p14="http://schemas.microsoft.com/office/powerpoint/2010/main" val="3395879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6FECB6-6605-48D4-B007-7884D4B609BB}"/>
              </a:ext>
            </a:extLst>
          </p:cNvPr>
          <p:cNvSpPr>
            <a:spLocks noGrp="1"/>
          </p:cNvSpPr>
          <p:nvPr>
            <p:ph type="title"/>
          </p:nvPr>
        </p:nvSpPr>
        <p:spPr>
          <a:xfrm>
            <a:off x="452761" y="365125"/>
            <a:ext cx="11256885" cy="1325563"/>
          </a:xfrm>
        </p:spPr>
        <p:txBody>
          <a:bodyPr>
            <a:normAutofit fontScale="90000"/>
          </a:bodyPr>
          <a:lstStyle/>
          <a:p>
            <a:r>
              <a:rPr lang="en-IN" dirty="0"/>
              <a:t>Need for CNN when number of features are large</a:t>
            </a:r>
          </a:p>
        </p:txBody>
      </p:sp>
      <p:pic>
        <p:nvPicPr>
          <p:cNvPr id="1028" name="Picture 4" descr="Image result for dog image 64x64">
            <a:extLst>
              <a:ext uri="{FF2B5EF4-FFF2-40B4-BE49-F238E27FC236}">
                <a16:creationId xmlns:a16="http://schemas.microsoft.com/office/drawing/2014/main" xmlns="" id="{1B505364-20C7-49D7-9779-97A7E1AA620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965923" y="2160278"/>
            <a:ext cx="3014709" cy="29734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dog image images">
            <a:extLst>
              <a:ext uri="{FF2B5EF4-FFF2-40B4-BE49-F238E27FC236}">
                <a16:creationId xmlns:a16="http://schemas.microsoft.com/office/drawing/2014/main" xmlns="" id="{EAAAB4F1-F358-4B36-80F6-B88DF81544BF}"/>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160278"/>
            <a:ext cx="4605291" cy="3070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E7CC7C86-F42B-46D3-9EDD-6F8609339D58}"/>
              </a:ext>
            </a:extLst>
          </p:cNvPr>
          <p:cNvSpPr txBox="1"/>
          <p:nvPr/>
        </p:nvSpPr>
        <p:spPr>
          <a:xfrm>
            <a:off x="2610035" y="5109741"/>
            <a:ext cx="1591782" cy="646331"/>
          </a:xfrm>
          <a:prstGeom prst="rect">
            <a:avLst/>
          </a:prstGeom>
          <a:noFill/>
        </p:spPr>
        <p:txBody>
          <a:bodyPr wrap="none" rtlCol="0">
            <a:spAutoFit/>
          </a:bodyPr>
          <a:lstStyle/>
          <a:p>
            <a:r>
              <a:rPr lang="en-IN" dirty="0"/>
              <a:t>60x60x3 image</a:t>
            </a:r>
          </a:p>
          <a:p>
            <a:r>
              <a:rPr lang="en-IN" dirty="0"/>
              <a:t>10800 features</a:t>
            </a:r>
          </a:p>
        </p:txBody>
      </p:sp>
      <p:sp>
        <p:nvSpPr>
          <p:cNvPr id="7" name="TextBox 6">
            <a:extLst>
              <a:ext uri="{FF2B5EF4-FFF2-40B4-BE49-F238E27FC236}">
                <a16:creationId xmlns:a16="http://schemas.microsoft.com/office/drawing/2014/main" xmlns="" id="{39C4FE10-F9B5-4150-A794-E20215CEBA10}"/>
              </a:ext>
            </a:extLst>
          </p:cNvPr>
          <p:cNvSpPr txBox="1"/>
          <p:nvPr/>
        </p:nvSpPr>
        <p:spPr>
          <a:xfrm flipH="1">
            <a:off x="6281724" y="5230472"/>
            <a:ext cx="4274746" cy="1200329"/>
          </a:xfrm>
          <a:prstGeom prst="rect">
            <a:avLst/>
          </a:prstGeom>
          <a:noFill/>
        </p:spPr>
        <p:txBody>
          <a:bodyPr wrap="square" rtlCol="0">
            <a:spAutoFit/>
          </a:bodyPr>
          <a:lstStyle/>
          <a:p>
            <a:r>
              <a:rPr lang="en-IN" dirty="0"/>
              <a:t>1000x1000x3 image</a:t>
            </a:r>
          </a:p>
          <a:p>
            <a:r>
              <a:rPr lang="en-IN" dirty="0"/>
              <a:t>3 million features</a:t>
            </a:r>
          </a:p>
          <a:p>
            <a:r>
              <a:rPr lang="en-IN" dirty="0">
                <a:solidFill>
                  <a:srgbClr val="FF0000"/>
                </a:solidFill>
              </a:rPr>
              <a:t>3 billion parameters </a:t>
            </a:r>
            <a:r>
              <a:rPr lang="en-IN" dirty="0"/>
              <a:t>with 1000hidden layer neurons</a:t>
            </a:r>
          </a:p>
        </p:txBody>
      </p:sp>
      <p:sp>
        <p:nvSpPr>
          <p:cNvPr id="8" name="Speech Bubble: Oval 7">
            <a:extLst>
              <a:ext uri="{FF2B5EF4-FFF2-40B4-BE49-F238E27FC236}">
                <a16:creationId xmlns:a16="http://schemas.microsoft.com/office/drawing/2014/main" xmlns="" id="{F9421E76-5A37-42D7-AAD0-CB35449C121D}"/>
              </a:ext>
            </a:extLst>
          </p:cNvPr>
          <p:cNvSpPr/>
          <p:nvPr/>
        </p:nvSpPr>
        <p:spPr>
          <a:xfrm>
            <a:off x="9768876" y="1627528"/>
            <a:ext cx="2047783" cy="1701598"/>
          </a:xfrm>
          <a:prstGeom prst="wedgeEllipse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To process such large number of parameters use CNN</a:t>
            </a:r>
          </a:p>
        </p:txBody>
      </p:sp>
      <p:sp>
        <p:nvSpPr>
          <p:cNvPr id="3" name="Slide Number Placeholder 2">
            <a:extLst>
              <a:ext uri="{FF2B5EF4-FFF2-40B4-BE49-F238E27FC236}">
                <a16:creationId xmlns:a16="http://schemas.microsoft.com/office/drawing/2014/main" xmlns="" id="{11EE6785-6ECF-43FF-9CF3-855C1E79A01B}"/>
              </a:ext>
            </a:extLst>
          </p:cNvPr>
          <p:cNvSpPr>
            <a:spLocks noGrp="1"/>
          </p:cNvSpPr>
          <p:nvPr>
            <p:ph type="sldNum" sz="quarter" idx="12"/>
          </p:nvPr>
        </p:nvSpPr>
        <p:spPr/>
        <p:txBody>
          <a:bodyPr/>
          <a:lstStyle/>
          <a:p>
            <a:fld id="{7B82AF04-1EAB-404F-846E-7D127F4CFFFA}" type="slidenum">
              <a:rPr lang="en-IN" smtClean="0"/>
              <a:t>11</a:t>
            </a:fld>
            <a:endParaRPr lang="en-IN"/>
          </a:p>
        </p:txBody>
      </p:sp>
    </p:spTree>
    <p:extLst>
      <p:ext uri="{BB962C8B-B14F-4D97-AF65-F5344CB8AC3E}">
        <p14:creationId xmlns:p14="http://schemas.microsoft.com/office/powerpoint/2010/main" val="125571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B4CF19-E12A-4C9A-B0E6-9B9955AE14B0}"/>
              </a:ext>
            </a:extLst>
          </p:cNvPr>
          <p:cNvSpPr>
            <a:spLocks noGrp="1"/>
          </p:cNvSpPr>
          <p:nvPr>
            <p:ph type="title"/>
          </p:nvPr>
        </p:nvSpPr>
        <p:spPr/>
        <p:txBody>
          <a:bodyPr>
            <a:normAutofit/>
          </a:bodyPr>
          <a:lstStyle/>
          <a:p>
            <a:r>
              <a:rPr lang="en-IN" dirty="0"/>
              <a:t>Examples of images- every pixel has a value</a:t>
            </a:r>
          </a:p>
        </p:txBody>
      </p:sp>
      <p:pic>
        <p:nvPicPr>
          <p:cNvPr id="2050" name="Picture 2" descr="Image result for gray scale image">
            <a:extLst>
              <a:ext uri="{FF2B5EF4-FFF2-40B4-BE49-F238E27FC236}">
                <a16:creationId xmlns:a16="http://schemas.microsoft.com/office/drawing/2014/main" xmlns="" id="{ABA8F0B5-310E-4499-9D6A-C85C2E6828B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96963" y="2210102"/>
            <a:ext cx="4938712" cy="3295046"/>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xmlns="" id="{7CD523CD-930C-40F3-BABF-9F1186B517FB}"/>
              </a:ext>
            </a:extLst>
          </p:cNvPr>
          <p:cNvPicPr>
            <a:picLocks noGrp="1" noChangeAspect="1"/>
          </p:cNvPicPr>
          <p:nvPr>
            <p:ph sz="half" idx="2"/>
          </p:nvPr>
        </p:nvPicPr>
        <p:blipFill>
          <a:blip r:embed="rId3"/>
          <a:stretch>
            <a:fillRect/>
          </a:stretch>
        </p:blipFill>
        <p:spPr>
          <a:xfrm>
            <a:off x="7200900" y="2143125"/>
            <a:ext cx="2971800" cy="3429000"/>
          </a:xfrm>
          <a:prstGeom prst="rect">
            <a:avLst/>
          </a:prstGeom>
        </p:spPr>
      </p:pic>
      <p:sp>
        <p:nvSpPr>
          <p:cNvPr id="7" name="TextBox 6">
            <a:extLst>
              <a:ext uri="{FF2B5EF4-FFF2-40B4-BE49-F238E27FC236}">
                <a16:creationId xmlns:a16="http://schemas.microsoft.com/office/drawing/2014/main" xmlns="" id="{F1C9DEC8-B476-4CBB-9830-E1647DACC6D3}"/>
              </a:ext>
            </a:extLst>
          </p:cNvPr>
          <p:cNvSpPr txBox="1"/>
          <p:nvPr/>
        </p:nvSpPr>
        <p:spPr>
          <a:xfrm>
            <a:off x="2188666" y="5793224"/>
            <a:ext cx="2755306" cy="369332"/>
          </a:xfrm>
          <a:prstGeom prst="rect">
            <a:avLst/>
          </a:prstGeom>
          <a:noFill/>
        </p:spPr>
        <p:txBody>
          <a:bodyPr wrap="none" rtlCol="0">
            <a:spAutoFit/>
          </a:bodyPr>
          <a:lstStyle/>
          <a:p>
            <a:r>
              <a:rPr lang="en-IN" dirty="0"/>
              <a:t>Grayscale image(1 channel)</a:t>
            </a:r>
          </a:p>
        </p:txBody>
      </p:sp>
      <p:sp>
        <p:nvSpPr>
          <p:cNvPr id="8" name="TextBox 7">
            <a:extLst>
              <a:ext uri="{FF2B5EF4-FFF2-40B4-BE49-F238E27FC236}">
                <a16:creationId xmlns:a16="http://schemas.microsoft.com/office/drawing/2014/main" xmlns="" id="{D4321F42-EA50-4C5E-9FAE-E5F9A9CD669C}"/>
              </a:ext>
            </a:extLst>
          </p:cNvPr>
          <p:cNvSpPr txBox="1"/>
          <p:nvPr/>
        </p:nvSpPr>
        <p:spPr>
          <a:xfrm>
            <a:off x="7328159" y="5793224"/>
            <a:ext cx="2717282" cy="369332"/>
          </a:xfrm>
          <a:prstGeom prst="rect">
            <a:avLst/>
          </a:prstGeom>
          <a:noFill/>
        </p:spPr>
        <p:txBody>
          <a:bodyPr wrap="none" rtlCol="0">
            <a:spAutoFit/>
          </a:bodyPr>
          <a:lstStyle/>
          <a:p>
            <a:r>
              <a:rPr lang="en-IN" dirty="0"/>
              <a:t>Coloured image(3 channel)</a:t>
            </a:r>
          </a:p>
        </p:txBody>
      </p:sp>
      <p:sp>
        <p:nvSpPr>
          <p:cNvPr id="3" name="Slide Number Placeholder 2">
            <a:extLst>
              <a:ext uri="{FF2B5EF4-FFF2-40B4-BE49-F238E27FC236}">
                <a16:creationId xmlns:a16="http://schemas.microsoft.com/office/drawing/2014/main" xmlns="" id="{4EA1738C-7EFE-487D-9B7A-9AE4127EF0E0}"/>
              </a:ext>
            </a:extLst>
          </p:cNvPr>
          <p:cNvSpPr>
            <a:spLocks noGrp="1"/>
          </p:cNvSpPr>
          <p:nvPr>
            <p:ph type="sldNum" sz="quarter" idx="12"/>
          </p:nvPr>
        </p:nvSpPr>
        <p:spPr/>
        <p:txBody>
          <a:bodyPr/>
          <a:lstStyle/>
          <a:p>
            <a:fld id="{7B82AF04-1EAB-404F-846E-7D127F4CFFFA}" type="slidenum">
              <a:rPr lang="en-IN" smtClean="0"/>
              <a:t>12</a:t>
            </a:fld>
            <a:endParaRPr lang="en-IN"/>
          </a:p>
        </p:txBody>
      </p:sp>
    </p:spTree>
    <p:extLst>
      <p:ext uri="{BB962C8B-B14F-4D97-AF65-F5344CB8AC3E}">
        <p14:creationId xmlns:p14="http://schemas.microsoft.com/office/powerpoint/2010/main" val="1253347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1920FE-D789-4156-B576-9048DBAD55EE}"/>
              </a:ext>
            </a:extLst>
          </p:cNvPr>
          <p:cNvSpPr>
            <a:spLocks noGrp="1"/>
          </p:cNvSpPr>
          <p:nvPr>
            <p:ph type="title"/>
          </p:nvPr>
        </p:nvSpPr>
        <p:spPr/>
        <p:txBody>
          <a:bodyPr/>
          <a:lstStyle/>
          <a:p>
            <a:r>
              <a:rPr lang="en-IN" dirty="0"/>
              <a:t>Constituent Layers of CNN</a:t>
            </a:r>
          </a:p>
        </p:txBody>
      </p:sp>
      <p:sp>
        <p:nvSpPr>
          <p:cNvPr id="3" name="Content Placeholder 2">
            <a:extLst>
              <a:ext uri="{FF2B5EF4-FFF2-40B4-BE49-F238E27FC236}">
                <a16:creationId xmlns:a16="http://schemas.microsoft.com/office/drawing/2014/main" xmlns="" id="{89653F37-1987-4AD9-9671-818B1669E03C}"/>
              </a:ext>
            </a:extLst>
          </p:cNvPr>
          <p:cNvSpPr>
            <a:spLocks noGrp="1"/>
          </p:cNvSpPr>
          <p:nvPr>
            <p:ph idx="1"/>
          </p:nvPr>
        </p:nvSpPr>
        <p:spPr/>
        <p:txBody>
          <a:bodyPr/>
          <a:lstStyle/>
          <a:p>
            <a:pPr marL="457200" indent="-457200">
              <a:buFont typeface="+mj-lt"/>
              <a:buAutoNum type="arabicPeriod"/>
            </a:pPr>
            <a:r>
              <a:rPr lang="en-IN" dirty="0"/>
              <a:t>Pre-processing Layer</a:t>
            </a:r>
          </a:p>
          <a:p>
            <a:pPr marL="457200" indent="-457200">
              <a:buFont typeface="+mj-lt"/>
              <a:buAutoNum type="arabicPeriod"/>
            </a:pPr>
            <a:r>
              <a:rPr lang="en-IN" dirty="0"/>
              <a:t>Convolution Layer </a:t>
            </a:r>
          </a:p>
          <a:p>
            <a:pPr marL="457200" indent="-457200">
              <a:buFont typeface="+mj-lt"/>
              <a:buAutoNum type="arabicPeriod"/>
            </a:pPr>
            <a:r>
              <a:rPr lang="en-IN" dirty="0"/>
              <a:t>Pooling Layer</a:t>
            </a:r>
          </a:p>
          <a:p>
            <a:pPr marL="457200" indent="-457200">
              <a:buFont typeface="+mj-lt"/>
              <a:buAutoNum type="arabicPeriod"/>
            </a:pPr>
            <a:r>
              <a:rPr lang="en-IN" dirty="0"/>
              <a:t>Non-Linearity</a:t>
            </a:r>
          </a:p>
          <a:p>
            <a:pPr marL="457200" indent="-457200">
              <a:buFont typeface="+mj-lt"/>
              <a:buAutoNum type="arabicPeriod"/>
            </a:pPr>
            <a:r>
              <a:rPr lang="en-IN" dirty="0"/>
              <a:t>Fully-Connected Layer</a:t>
            </a:r>
          </a:p>
          <a:p>
            <a:pPr marL="457200" indent="-457200">
              <a:buFont typeface="+mj-lt"/>
              <a:buAutoNum type="arabicPeriod"/>
            </a:pPr>
            <a:r>
              <a:rPr lang="en-IN" dirty="0" err="1"/>
              <a:t>Softmax</a:t>
            </a:r>
            <a:r>
              <a:rPr lang="en-IN" dirty="0"/>
              <a:t> Layer</a:t>
            </a:r>
          </a:p>
          <a:p>
            <a:endParaRPr lang="en-IN" dirty="0"/>
          </a:p>
        </p:txBody>
      </p:sp>
      <p:pic>
        <p:nvPicPr>
          <p:cNvPr id="4" name="Picture 3">
            <a:extLst>
              <a:ext uri="{FF2B5EF4-FFF2-40B4-BE49-F238E27FC236}">
                <a16:creationId xmlns:a16="http://schemas.microsoft.com/office/drawing/2014/main" xmlns="" id="{54D7884B-E83E-4F79-8F17-E9C90DD25C60}"/>
              </a:ext>
            </a:extLst>
          </p:cNvPr>
          <p:cNvPicPr>
            <a:picLocks noChangeAspect="1"/>
          </p:cNvPicPr>
          <p:nvPr/>
        </p:nvPicPr>
        <p:blipFill>
          <a:blip r:embed="rId2"/>
          <a:stretch>
            <a:fillRect/>
          </a:stretch>
        </p:blipFill>
        <p:spPr>
          <a:xfrm>
            <a:off x="4538091" y="1787712"/>
            <a:ext cx="7653909" cy="3622220"/>
          </a:xfrm>
          <a:prstGeom prst="rect">
            <a:avLst/>
          </a:prstGeom>
        </p:spPr>
      </p:pic>
      <p:sp>
        <p:nvSpPr>
          <p:cNvPr id="5" name="Rectangle 4">
            <a:extLst>
              <a:ext uri="{FF2B5EF4-FFF2-40B4-BE49-F238E27FC236}">
                <a16:creationId xmlns:a16="http://schemas.microsoft.com/office/drawing/2014/main" xmlns="" id="{57283B3A-3B53-49B7-B9CF-1855E7FCD524}"/>
              </a:ext>
            </a:extLst>
          </p:cNvPr>
          <p:cNvSpPr/>
          <p:nvPr/>
        </p:nvSpPr>
        <p:spPr>
          <a:xfrm>
            <a:off x="5841507" y="2219417"/>
            <a:ext cx="4696288" cy="2627791"/>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988F103D-366B-4EC2-80B0-99EFD4A09469}"/>
              </a:ext>
            </a:extLst>
          </p:cNvPr>
          <p:cNvSpPr/>
          <p:nvPr/>
        </p:nvSpPr>
        <p:spPr>
          <a:xfrm>
            <a:off x="10662082" y="2219417"/>
            <a:ext cx="1240840" cy="262779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27302FB3-E220-4118-BDC1-B9E704A8A939}"/>
              </a:ext>
            </a:extLst>
          </p:cNvPr>
          <p:cNvSpPr txBox="1"/>
          <p:nvPr/>
        </p:nvSpPr>
        <p:spPr>
          <a:xfrm>
            <a:off x="7440781" y="5070288"/>
            <a:ext cx="2689934" cy="369332"/>
          </a:xfrm>
          <a:prstGeom prst="rect">
            <a:avLst/>
          </a:prstGeom>
          <a:noFill/>
        </p:spPr>
        <p:txBody>
          <a:bodyPr wrap="square" rtlCol="0">
            <a:spAutoFit/>
          </a:bodyPr>
          <a:lstStyle/>
          <a:p>
            <a:r>
              <a:rPr lang="en-IN" dirty="0"/>
              <a:t>Feature Extraction</a:t>
            </a:r>
          </a:p>
        </p:txBody>
      </p:sp>
      <p:sp>
        <p:nvSpPr>
          <p:cNvPr id="9" name="TextBox 8">
            <a:extLst>
              <a:ext uri="{FF2B5EF4-FFF2-40B4-BE49-F238E27FC236}">
                <a16:creationId xmlns:a16="http://schemas.microsoft.com/office/drawing/2014/main" xmlns="" id="{0CEB8418-DA02-4CEC-868E-5C6BB0E14BCB}"/>
              </a:ext>
            </a:extLst>
          </p:cNvPr>
          <p:cNvSpPr txBox="1"/>
          <p:nvPr/>
        </p:nvSpPr>
        <p:spPr>
          <a:xfrm>
            <a:off x="10537795" y="5253233"/>
            <a:ext cx="1720233" cy="369332"/>
          </a:xfrm>
          <a:prstGeom prst="rect">
            <a:avLst/>
          </a:prstGeom>
          <a:noFill/>
        </p:spPr>
        <p:txBody>
          <a:bodyPr wrap="square" rtlCol="0">
            <a:spAutoFit/>
          </a:bodyPr>
          <a:lstStyle/>
          <a:p>
            <a:r>
              <a:rPr lang="en-IN" dirty="0"/>
              <a:t>Classification</a:t>
            </a:r>
          </a:p>
        </p:txBody>
      </p:sp>
      <p:sp>
        <p:nvSpPr>
          <p:cNvPr id="7" name="Slide Number Placeholder 6">
            <a:extLst>
              <a:ext uri="{FF2B5EF4-FFF2-40B4-BE49-F238E27FC236}">
                <a16:creationId xmlns:a16="http://schemas.microsoft.com/office/drawing/2014/main" xmlns="" id="{F0E3B85A-6F01-4A30-A7DC-B8946A0B363A}"/>
              </a:ext>
            </a:extLst>
          </p:cNvPr>
          <p:cNvSpPr>
            <a:spLocks noGrp="1"/>
          </p:cNvSpPr>
          <p:nvPr>
            <p:ph type="sldNum" sz="quarter" idx="12"/>
          </p:nvPr>
        </p:nvSpPr>
        <p:spPr/>
        <p:txBody>
          <a:bodyPr/>
          <a:lstStyle/>
          <a:p>
            <a:fld id="{7B82AF04-1EAB-404F-846E-7D127F4CFFFA}" type="slidenum">
              <a:rPr lang="en-IN" smtClean="0"/>
              <a:t>13</a:t>
            </a:fld>
            <a:endParaRPr lang="en-IN"/>
          </a:p>
        </p:txBody>
      </p:sp>
    </p:spTree>
    <p:extLst>
      <p:ext uri="{BB962C8B-B14F-4D97-AF65-F5344CB8AC3E}">
        <p14:creationId xmlns:p14="http://schemas.microsoft.com/office/powerpoint/2010/main" val="2638076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8FBB7F-AC8D-4FB3-8095-2C5FF17AB2C0}"/>
              </a:ext>
            </a:extLst>
          </p:cNvPr>
          <p:cNvSpPr>
            <a:spLocks noGrp="1"/>
          </p:cNvSpPr>
          <p:nvPr>
            <p:ph type="title"/>
          </p:nvPr>
        </p:nvSpPr>
        <p:spPr/>
        <p:txBody>
          <a:bodyPr/>
          <a:lstStyle/>
          <a:p>
            <a:r>
              <a:rPr lang="en-IN" dirty="0"/>
              <a:t>Pre-processing</a:t>
            </a:r>
          </a:p>
        </p:txBody>
      </p:sp>
      <p:sp>
        <p:nvSpPr>
          <p:cNvPr id="3" name="Content Placeholder 2">
            <a:extLst>
              <a:ext uri="{FF2B5EF4-FFF2-40B4-BE49-F238E27FC236}">
                <a16:creationId xmlns:a16="http://schemas.microsoft.com/office/drawing/2014/main" xmlns="" id="{C5A3BF7B-FC7F-4595-B363-3FCF37AE6063}"/>
              </a:ext>
            </a:extLst>
          </p:cNvPr>
          <p:cNvSpPr>
            <a:spLocks noGrp="1"/>
          </p:cNvSpPr>
          <p:nvPr>
            <p:ph idx="1"/>
          </p:nvPr>
        </p:nvSpPr>
        <p:spPr/>
        <p:txBody>
          <a:bodyPr/>
          <a:lstStyle/>
          <a:p>
            <a:pPr>
              <a:buFont typeface="Arial" panose="020B0604020202020204" pitchFamily="34" charset="0"/>
              <a:buChar char="•"/>
            </a:pPr>
            <a:r>
              <a:rPr lang="en-IN" dirty="0"/>
              <a:t>Image set is divided into training set and testing set</a:t>
            </a:r>
          </a:p>
          <a:p>
            <a:pPr>
              <a:buFont typeface="Arial" panose="020B0604020202020204" pitchFamily="34" charset="0"/>
              <a:buChar char="•"/>
            </a:pPr>
            <a:r>
              <a:rPr lang="en-IN" dirty="0"/>
              <a:t>The images are flattened and the pixels are put into an array</a:t>
            </a:r>
          </a:p>
          <a:p>
            <a:pPr>
              <a:buFont typeface="Arial" panose="020B0604020202020204" pitchFamily="34" charset="0"/>
              <a:buChar char="•"/>
            </a:pPr>
            <a:r>
              <a:rPr lang="en-IN" dirty="0"/>
              <a:t>Reduce the noise in the image</a:t>
            </a:r>
          </a:p>
        </p:txBody>
      </p:sp>
      <p:sp>
        <p:nvSpPr>
          <p:cNvPr id="4" name="Slide Number Placeholder 3">
            <a:extLst>
              <a:ext uri="{FF2B5EF4-FFF2-40B4-BE49-F238E27FC236}">
                <a16:creationId xmlns:a16="http://schemas.microsoft.com/office/drawing/2014/main" xmlns="" id="{BE71894D-FB15-4813-B404-573374368BCD}"/>
              </a:ext>
            </a:extLst>
          </p:cNvPr>
          <p:cNvSpPr>
            <a:spLocks noGrp="1"/>
          </p:cNvSpPr>
          <p:nvPr>
            <p:ph type="sldNum" sz="quarter" idx="12"/>
          </p:nvPr>
        </p:nvSpPr>
        <p:spPr/>
        <p:txBody>
          <a:bodyPr/>
          <a:lstStyle/>
          <a:p>
            <a:fld id="{7B82AF04-1EAB-404F-846E-7D127F4CFFFA}" type="slidenum">
              <a:rPr lang="en-IN" smtClean="0"/>
              <a:t>14</a:t>
            </a:fld>
            <a:endParaRPr lang="en-IN"/>
          </a:p>
        </p:txBody>
      </p:sp>
    </p:spTree>
    <p:extLst>
      <p:ext uri="{BB962C8B-B14F-4D97-AF65-F5344CB8AC3E}">
        <p14:creationId xmlns:p14="http://schemas.microsoft.com/office/powerpoint/2010/main" val="371389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68EE0-30F6-4840-81C2-CB96472261A0}"/>
              </a:ext>
            </a:extLst>
          </p:cNvPr>
          <p:cNvSpPr>
            <a:spLocks noGrp="1"/>
          </p:cNvSpPr>
          <p:nvPr>
            <p:ph type="title"/>
          </p:nvPr>
        </p:nvSpPr>
        <p:spPr/>
        <p:txBody>
          <a:bodyPr/>
          <a:lstStyle/>
          <a:p>
            <a:r>
              <a:rPr lang="en-IN" dirty="0"/>
              <a:t>Convolution Layer</a:t>
            </a:r>
          </a:p>
        </p:txBody>
      </p:sp>
      <p:sp>
        <p:nvSpPr>
          <p:cNvPr id="3" name="Content Placeholder 2">
            <a:extLst>
              <a:ext uri="{FF2B5EF4-FFF2-40B4-BE49-F238E27FC236}">
                <a16:creationId xmlns:a16="http://schemas.microsoft.com/office/drawing/2014/main" xmlns="" id="{2B92CEB7-262A-490C-A628-A8B5F0BCC813}"/>
              </a:ext>
            </a:extLst>
          </p:cNvPr>
          <p:cNvSpPr>
            <a:spLocks noGrp="1"/>
          </p:cNvSpPr>
          <p:nvPr>
            <p:ph idx="1"/>
          </p:nvPr>
        </p:nvSpPr>
        <p:spPr/>
        <p:txBody>
          <a:bodyPr/>
          <a:lstStyle/>
          <a:p>
            <a:pPr>
              <a:buFont typeface="Arial" panose="020B0604020202020204" pitchFamily="34" charset="0"/>
              <a:buChar char="•"/>
            </a:pPr>
            <a:r>
              <a:rPr lang="en-IN" dirty="0"/>
              <a:t>Using convolutions on images is like scanning over it with a magnifying glass.</a:t>
            </a:r>
          </a:p>
          <a:p>
            <a:pPr>
              <a:buFont typeface="Arial" panose="020B0604020202020204" pitchFamily="34" charset="0"/>
              <a:buChar char="•"/>
            </a:pPr>
            <a:r>
              <a:rPr lang="en-IN" dirty="0"/>
              <a:t>Convolution operation i.e. a dot product is applied between input and kernel</a:t>
            </a:r>
          </a:p>
          <a:p>
            <a:pPr>
              <a:buFont typeface="Arial" panose="020B0604020202020204" pitchFamily="34" charset="0"/>
              <a:buChar char="•"/>
            </a:pPr>
            <a:r>
              <a:rPr lang="en-IN" dirty="0"/>
              <a:t>It is denoted by *</a:t>
            </a:r>
          </a:p>
          <a:p>
            <a:pPr>
              <a:buFont typeface="Arial" panose="020B0604020202020204" pitchFamily="34" charset="0"/>
              <a:buChar char="•"/>
            </a:pPr>
            <a:r>
              <a:rPr lang="en-IN" dirty="0"/>
              <a:t>A “kernel” passes over the image, scanning a few pixels at a time and creating a feature map that predicts the class to which each feature belongs</a:t>
            </a:r>
          </a:p>
        </p:txBody>
      </p:sp>
      <p:sp>
        <p:nvSpPr>
          <p:cNvPr id="4" name="Slide Number Placeholder 3">
            <a:extLst>
              <a:ext uri="{FF2B5EF4-FFF2-40B4-BE49-F238E27FC236}">
                <a16:creationId xmlns:a16="http://schemas.microsoft.com/office/drawing/2014/main" xmlns="" id="{494B7838-96FF-4CDA-8CBA-FE0FA92FC347}"/>
              </a:ext>
            </a:extLst>
          </p:cNvPr>
          <p:cNvSpPr>
            <a:spLocks noGrp="1"/>
          </p:cNvSpPr>
          <p:nvPr>
            <p:ph type="sldNum" sz="quarter" idx="12"/>
          </p:nvPr>
        </p:nvSpPr>
        <p:spPr/>
        <p:txBody>
          <a:bodyPr/>
          <a:lstStyle/>
          <a:p>
            <a:fld id="{7B82AF04-1EAB-404F-846E-7D127F4CFFFA}" type="slidenum">
              <a:rPr lang="en-IN" smtClean="0"/>
              <a:t>15</a:t>
            </a:fld>
            <a:endParaRPr lang="en-IN"/>
          </a:p>
        </p:txBody>
      </p:sp>
    </p:spTree>
    <p:extLst>
      <p:ext uri="{BB962C8B-B14F-4D97-AF65-F5344CB8AC3E}">
        <p14:creationId xmlns:p14="http://schemas.microsoft.com/office/powerpoint/2010/main" val="3418693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28328-C9B4-4052-9A88-80505E975128}"/>
              </a:ext>
            </a:extLst>
          </p:cNvPr>
          <p:cNvSpPr>
            <a:spLocks noGrp="1"/>
          </p:cNvSpPr>
          <p:nvPr>
            <p:ph type="title"/>
          </p:nvPr>
        </p:nvSpPr>
        <p:spPr/>
        <p:txBody>
          <a:bodyPr/>
          <a:lstStyle/>
          <a:p>
            <a:r>
              <a:rPr lang="en-IN" dirty="0"/>
              <a:t>Kernel/Filter</a:t>
            </a:r>
          </a:p>
        </p:txBody>
      </p:sp>
      <p:sp>
        <p:nvSpPr>
          <p:cNvPr id="3" name="Content Placeholder 2">
            <a:extLst>
              <a:ext uri="{FF2B5EF4-FFF2-40B4-BE49-F238E27FC236}">
                <a16:creationId xmlns:a16="http://schemas.microsoft.com/office/drawing/2014/main" xmlns="" id="{0BF984BF-FDA4-403F-BEF0-638CA14CE695}"/>
              </a:ext>
            </a:extLst>
          </p:cNvPr>
          <p:cNvSpPr>
            <a:spLocks noGrp="1"/>
          </p:cNvSpPr>
          <p:nvPr>
            <p:ph idx="1"/>
          </p:nvPr>
        </p:nvSpPr>
        <p:spPr/>
        <p:txBody>
          <a:bodyPr/>
          <a:lstStyle/>
          <a:p>
            <a:pPr>
              <a:buFont typeface="Arial" panose="020B0604020202020204" pitchFamily="34" charset="0"/>
              <a:buChar char="•"/>
            </a:pPr>
            <a:r>
              <a:rPr lang="en-IN" dirty="0"/>
              <a:t>Each filter in a convolutional layer is a grid of discrete numbers.</a:t>
            </a:r>
          </a:p>
          <a:p>
            <a:pPr>
              <a:buFont typeface="Arial" panose="020B0604020202020204" pitchFamily="34" charset="0"/>
              <a:buChar char="•"/>
            </a:pPr>
            <a:r>
              <a:rPr lang="en-IN" dirty="0"/>
              <a:t>Filters are usually of the size 3x3, 5x5, 7x7 </a:t>
            </a:r>
          </a:p>
          <a:p>
            <a:pPr>
              <a:buFont typeface="Arial" panose="020B0604020202020204" pitchFamily="34" charset="0"/>
              <a:buChar char="•"/>
            </a:pPr>
            <a:r>
              <a:rPr lang="en-IN" dirty="0"/>
              <a:t>It asks a question to the image- Do you have what I am looking for??</a:t>
            </a:r>
          </a:p>
          <a:p>
            <a:pPr>
              <a:buFont typeface="Arial" panose="020B0604020202020204" pitchFamily="34" charset="0"/>
              <a:buChar char="•"/>
            </a:pPr>
            <a:r>
              <a:rPr lang="en-IN" dirty="0"/>
              <a:t>When filter is placed on the image then the convolution is basically the middle pixel being estimated using the surrounding pixels</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xmlns="" id="{408F7C5B-07FA-48C2-859F-836B7EB7507F}"/>
              </a:ext>
            </a:extLst>
          </p:cNvPr>
          <p:cNvSpPr>
            <a:spLocks noGrp="1"/>
          </p:cNvSpPr>
          <p:nvPr>
            <p:ph type="sldNum" sz="quarter" idx="12"/>
          </p:nvPr>
        </p:nvSpPr>
        <p:spPr/>
        <p:txBody>
          <a:bodyPr/>
          <a:lstStyle/>
          <a:p>
            <a:fld id="{7B82AF04-1EAB-404F-846E-7D127F4CFFFA}" type="slidenum">
              <a:rPr lang="en-IN" smtClean="0"/>
              <a:t>16</a:t>
            </a:fld>
            <a:endParaRPr lang="en-IN"/>
          </a:p>
        </p:txBody>
      </p:sp>
    </p:spTree>
    <p:extLst>
      <p:ext uri="{BB962C8B-B14F-4D97-AF65-F5344CB8AC3E}">
        <p14:creationId xmlns:p14="http://schemas.microsoft.com/office/powerpoint/2010/main" val="1582723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3F7E75-4E3A-46C4-A3ED-6A4B3D580B2B}"/>
              </a:ext>
            </a:extLst>
          </p:cNvPr>
          <p:cNvSpPr>
            <a:spLocks noGrp="1"/>
          </p:cNvSpPr>
          <p:nvPr>
            <p:ph type="title"/>
          </p:nvPr>
        </p:nvSpPr>
        <p:spPr/>
        <p:txBody>
          <a:bodyPr>
            <a:normAutofit/>
          </a:bodyPr>
          <a:lstStyle/>
          <a:p>
            <a:r>
              <a:rPr lang="en-IN" dirty="0"/>
              <a:t>2-D Convolution operation 4x4 input and 2x2 filter</a:t>
            </a:r>
          </a:p>
        </p:txBody>
      </p:sp>
      <p:pic>
        <p:nvPicPr>
          <p:cNvPr id="4" name="Content Placeholder 3">
            <a:extLst>
              <a:ext uri="{FF2B5EF4-FFF2-40B4-BE49-F238E27FC236}">
                <a16:creationId xmlns:a16="http://schemas.microsoft.com/office/drawing/2014/main" xmlns="" id="{035C5ADC-EA71-4FEA-906F-6E667A4769E0}"/>
              </a:ext>
            </a:extLst>
          </p:cNvPr>
          <p:cNvPicPr>
            <a:picLocks noGrp="1" noChangeAspect="1"/>
          </p:cNvPicPr>
          <p:nvPr>
            <p:ph idx="1"/>
          </p:nvPr>
        </p:nvPicPr>
        <p:blipFill>
          <a:blip r:embed="rId2"/>
          <a:stretch>
            <a:fillRect/>
          </a:stretch>
        </p:blipFill>
        <p:spPr>
          <a:xfrm>
            <a:off x="2492240" y="1846263"/>
            <a:ext cx="7267845" cy="4022725"/>
          </a:xfrm>
          <a:prstGeom prst="rect">
            <a:avLst/>
          </a:prstGeom>
        </p:spPr>
      </p:pic>
      <p:sp>
        <p:nvSpPr>
          <p:cNvPr id="3" name="Slide Number Placeholder 2">
            <a:extLst>
              <a:ext uri="{FF2B5EF4-FFF2-40B4-BE49-F238E27FC236}">
                <a16:creationId xmlns:a16="http://schemas.microsoft.com/office/drawing/2014/main" xmlns="" id="{3DD3361E-87C9-4A6E-A4D0-84C1F82330BA}"/>
              </a:ext>
            </a:extLst>
          </p:cNvPr>
          <p:cNvSpPr>
            <a:spLocks noGrp="1"/>
          </p:cNvSpPr>
          <p:nvPr>
            <p:ph type="sldNum" sz="quarter" idx="12"/>
          </p:nvPr>
        </p:nvSpPr>
        <p:spPr/>
        <p:txBody>
          <a:bodyPr/>
          <a:lstStyle/>
          <a:p>
            <a:fld id="{7B82AF04-1EAB-404F-846E-7D127F4CFFFA}" type="slidenum">
              <a:rPr lang="en-IN" smtClean="0"/>
              <a:t>17</a:t>
            </a:fld>
            <a:endParaRPr lang="en-IN"/>
          </a:p>
        </p:txBody>
      </p:sp>
    </p:spTree>
    <p:extLst>
      <p:ext uri="{BB962C8B-B14F-4D97-AF65-F5344CB8AC3E}">
        <p14:creationId xmlns:p14="http://schemas.microsoft.com/office/powerpoint/2010/main" val="1797111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1D2D2B-5ABD-4412-B7C1-18582FD6F640}"/>
              </a:ext>
            </a:extLst>
          </p:cNvPr>
          <p:cNvSpPr>
            <a:spLocks noGrp="1"/>
          </p:cNvSpPr>
          <p:nvPr>
            <p:ph type="title"/>
          </p:nvPr>
        </p:nvSpPr>
        <p:spPr>
          <a:xfrm>
            <a:off x="1136342" y="203820"/>
            <a:ext cx="10057660" cy="1325563"/>
          </a:xfrm>
        </p:spPr>
        <p:txBody>
          <a:bodyPr/>
          <a:lstStyle/>
          <a:p>
            <a:r>
              <a:rPr lang="en-IN" dirty="0"/>
              <a:t>An Example- Vertical edge detection </a:t>
            </a:r>
          </a:p>
        </p:txBody>
      </p:sp>
      <p:pic>
        <p:nvPicPr>
          <p:cNvPr id="5" name="Content Placeholder 4">
            <a:extLst>
              <a:ext uri="{FF2B5EF4-FFF2-40B4-BE49-F238E27FC236}">
                <a16:creationId xmlns:a16="http://schemas.microsoft.com/office/drawing/2014/main" xmlns="" id="{8E0F6DCC-2318-4652-9631-52D6D52AEF4C}"/>
              </a:ext>
            </a:extLst>
          </p:cNvPr>
          <p:cNvPicPr>
            <a:picLocks noGrp="1" noChangeAspect="1"/>
          </p:cNvPicPr>
          <p:nvPr>
            <p:ph idx="1"/>
          </p:nvPr>
        </p:nvPicPr>
        <p:blipFill>
          <a:blip r:embed="rId2"/>
          <a:stretch>
            <a:fillRect/>
          </a:stretch>
        </p:blipFill>
        <p:spPr>
          <a:xfrm>
            <a:off x="1538703" y="1827845"/>
            <a:ext cx="5332613" cy="2924336"/>
          </a:xfrm>
          <a:prstGeom prst="rect">
            <a:avLst/>
          </a:prstGeom>
        </p:spPr>
      </p:pic>
      <p:pic>
        <p:nvPicPr>
          <p:cNvPr id="6" name="Picture 5">
            <a:extLst>
              <a:ext uri="{FF2B5EF4-FFF2-40B4-BE49-F238E27FC236}">
                <a16:creationId xmlns:a16="http://schemas.microsoft.com/office/drawing/2014/main" xmlns="" id="{D2D8E047-1507-4885-B514-FD22E54A88C4}"/>
              </a:ext>
            </a:extLst>
          </p:cNvPr>
          <p:cNvPicPr>
            <a:picLocks noChangeAspect="1"/>
          </p:cNvPicPr>
          <p:nvPr/>
        </p:nvPicPr>
        <p:blipFill>
          <a:blip r:embed="rId3"/>
          <a:stretch>
            <a:fillRect/>
          </a:stretch>
        </p:blipFill>
        <p:spPr>
          <a:xfrm>
            <a:off x="2593111" y="4790281"/>
            <a:ext cx="933450" cy="828675"/>
          </a:xfrm>
          <a:prstGeom prst="rect">
            <a:avLst/>
          </a:prstGeom>
        </p:spPr>
      </p:pic>
      <p:pic>
        <p:nvPicPr>
          <p:cNvPr id="7" name="Picture 6">
            <a:extLst>
              <a:ext uri="{FF2B5EF4-FFF2-40B4-BE49-F238E27FC236}">
                <a16:creationId xmlns:a16="http://schemas.microsoft.com/office/drawing/2014/main" xmlns="" id="{A0288DD1-63A3-4002-84A1-0DD4458827CB}"/>
              </a:ext>
            </a:extLst>
          </p:cNvPr>
          <p:cNvPicPr>
            <a:picLocks noChangeAspect="1"/>
          </p:cNvPicPr>
          <p:nvPr/>
        </p:nvPicPr>
        <p:blipFill>
          <a:blip r:embed="rId4"/>
          <a:stretch>
            <a:fillRect/>
          </a:stretch>
        </p:blipFill>
        <p:spPr>
          <a:xfrm>
            <a:off x="7332955" y="2283696"/>
            <a:ext cx="2009775" cy="2038350"/>
          </a:xfrm>
          <a:prstGeom prst="rect">
            <a:avLst/>
          </a:prstGeom>
        </p:spPr>
      </p:pic>
      <p:sp>
        <p:nvSpPr>
          <p:cNvPr id="8" name="TextBox 7">
            <a:extLst>
              <a:ext uri="{FF2B5EF4-FFF2-40B4-BE49-F238E27FC236}">
                <a16:creationId xmlns:a16="http://schemas.microsoft.com/office/drawing/2014/main" xmlns="" id="{12213CBE-D44C-412F-B790-990036D73502}"/>
              </a:ext>
            </a:extLst>
          </p:cNvPr>
          <p:cNvSpPr txBox="1"/>
          <p:nvPr/>
        </p:nvSpPr>
        <p:spPr>
          <a:xfrm>
            <a:off x="6924583" y="3429000"/>
            <a:ext cx="408372" cy="369332"/>
          </a:xfrm>
          <a:prstGeom prst="rect">
            <a:avLst/>
          </a:prstGeom>
          <a:noFill/>
        </p:spPr>
        <p:txBody>
          <a:bodyPr wrap="square" rtlCol="0">
            <a:spAutoFit/>
          </a:bodyPr>
          <a:lstStyle/>
          <a:p>
            <a:r>
              <a:rPr lang="en-IN" dirty="0"/>
              <a:t>=</a:t>
            </a:r>
          </a:p>
        </p:txBody>
      </p:sp>
      <p:sp>
        <p:nvSpPr>
          <p:cNvPr id="9" name="TextBox 8">
            <a:extLst>
              <a:ext uri="{FF2B5EF4-FFF2-40B4-BE49-F238E27FC236}">
                <a16:creationId xmlns:a16="http://schemas.microsoft.com/office/drawing/2014/main" xmlns="" id="{C2F59627-59A6-4EF8-9A81-C959EE729CA4}"/>
              </a:ext>
            </a:extLst>
          </p:cNvPr>
          <p:cNvSpPr txBox="1"/>
          <p:nvPr/>
        </p:nvSpPr>
        <p:spPr>
          <a:xfrm>
            <a:off x="9342730" y="4550662"/>
            <a:ext cx="3229344" cy="923330"/>
          </a:xfrm>
          <a:prstGeom prst="rect">
            <a:avLst/>
          </a:prstGeom>
          <a:noFill/>
        </p:spPr>
        <p:txBody>
          <a:bodyPr wrap="square" rtlCol="0">
            <a:spAutoFit/>
          </a:bodyPr>
          <a:lstStyle/>
          <a:p>
            <a:r>
              <a:rPr lang="en-IN" dirty="0"/>
              <a:t>10 is white colour pixel value</a:t>
            </a:r>
          </a:p>
          <a:p>
            <a:r>
              <a:rPr lang="en-IN" dirty="0"/>
              <a:t>0 is grey colour pixel value</a:t>
            </a:r>
          </a:p>
          <a:p>
            <a:r>
              <a:rPr lang="en-IN" dirty="0"/>
              <a:t>-1 is black colour pixel</a:t>
            </a:r>
          </a:p>
        </p:txBody>
      </p:sp>
      <p:pic>
        <p:nvPicPr>
          <p:cNvPr id="10" name="Picture 9">
            <a:extLst>
              <a:ext uri="{FF2B5EF4-FFF2-40B4-BE49-F238E27FC236}">
                <a16:creationId xmlns:a16="http://schemas.microsoft.com/office/drawing/2014/main" xmlns="" id="{7BAC3924-D83B-4BB2-AA26-ED2450DD82D6}"/>
              </a:ext>
            </a:extLst>
          </p:cNvPr>
          <p:cNvPicPr>
            <a:picLocks noChangeAspect="1"/>
          </p:cNvPicPr>
          <p:nvPr/>
        </p:nvPicPr>
        <p:blipFill>
          <a:blip r:embed="rId5"/>
          <a:stretch>
            <a:fillRect/>
          </a:stretch>
        </p:blipFill>
        <p:spPr>
          <a:xfrm>
            <a:off x="5471835" y="4752181"/>
            <a:ext cx="1057275" cy="866775"/>
          </a:xfrm>
          <a:prstGeom prst="rect">
            <a:avLst/>
          </a:prstGeom>
        </p:spPr>
      </p:pic>
      <p:sp>
        <p:nvSpPr>
          <p:cNvPr id="11" name="Rectangle 10">
            <a:extLst>
              <a:ext uri="{FF2B5EF4-FFF2-40B4-BE49-F238E27FC236}">
                <a16:creationId xmlns:a16="http://schemas.microsoft.com/office/drawing/2014/main" xmlns="" id="{D7275CEE-82F1-42E9-B4C3-C59363391078}"/>
              </a:ext>
            </a:extLst>
          </p:cNvPr>
          <p:cNvSpPr/>
          <p:nvPr/>
        </p:nvSpPr>
        <p:spPr>
          <a:xfrm>
            <a:off x="2956265" y="4790281"/>
            <a:ext cx="150920" cy="866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xmlns="" id="{EBBB11EF-F497-49EC-8F16-F5CBF24C6265}"/>
              </a:ext>
            </a:extLst>
          </p:cNvPr>
          <p:cNvPicPr>
            <a:picLocks noChangeAspect="1"/>
          </p:cNvPicPr>
          <p:nvPr/>
        </p:nvPicPr>
        <p:blipFill>
          <a:blip r:embed="rId6"/>
          <a:stretch>
            <a:fillRect/>
          </a:stretch>
        </p:blipFill>
        <p:spPr>
          <a:xfrm>
            <a:off x="7938071" y="4752181"/>
            <a:ext cx="866775" cy="781050"/>
          </a:xfrm>
          <a:prstGeom prst="rect">
            <a:avLst/>
          </a:prstGeom>
        </p:spPr>
      </p:pic>
      <p:sp>
        <p:nvSpPr>
          <p:cNvPr id="15" name="Rectangle 14">
            <a:extLst>
              <a:ext uri="{FF2B5EF4-FFF2-40B4-BE49-F238E27FC236}">
                <a16:creationId xmlns:a16="http://schemas.microsoft.com/office/drawing/2014/main" xmlns="" id="{C27F17E8-7679-4BBB-BC55-30A2499853FA}"/>
              </a:ext>
            </a:extLst>
          </p:cNvPr>
          <p:cNvSpPr/>
          <p:nvPr/>
        </p:nvSpPr>
        <p:spPr>
          <a:xfrm>
            <a:off x="8183177" y="4709318"/>
            <a:ext cx="445917" cy="8667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B23876CD-FE78-466B-B7C3-9CFD302E69AE}"/>
              </a:ext>
            </a:extLst>
          </p:cNvPr>
          <p:cNvSpPr txBox="1"/>
          <p:nvPr/>
        </p:nvSpPr>
        <p:spPr>
          <a:xfrm>
            <a:off x="4385569" y="5104660"/>
            <a:ext cx="375683" cy="369332"/>
          </a:xfrm>
          <a:prstGeom prst="rect">
            <a:avLst/>
          </a:prstGeom>
          <a:noFill/>
        </p:spPr>
        <p:txBody>
          <a:bodyPr wrap="square" rtlCol="0">
            <a:spAutoFit/>
          </a:bodyPr>
          <a:lstStyle/>
          <a:p>
            <a:r>
              <a:rPr lang="en-IN" dirty="0"/>
              <a:t>*</a:t>
            </a:r>
          </a:p>
        </p:txBody>
      </p:sp>
      <p:sp>
        <p:nvSpPr>
          <p:cNvPr id="17" name="TextBox 16">
            <a:extLst>
              <a:ext uri="{FF2B5EF4-FFF2-40B4-BE49-F238E27FC236}">
                <a16:creationId xmlns:a16="http://schemas.microsoft.com/office/drawing/2014/main" xmlns="" id="{C3077431-82C3-4E33-BBD3-C0B3D5B272E8}"/>
              </a:ext>
            </a:extLst>
          </p:cNvPr>
          <p:cNvSpPr txBox="1"/>
          <p:nvPr/>
        </p:nvSpPr>
        <p:spPr>
          <a:xfrm>
            <a:off x="6853654" y="5104660"/>
            <a:ext cx="386039" cy="369332"/>
          </a:xfrm>
          <a:prstGeom prst="rect">
            <a:avLst/>
          </a:prstGeom>
          <a:noFill/>
        </p:spPr>
        <p:txBody>
          <a:bodyPr wrap="square" rtlCol="0">
            <a:spAutoFit/>
          </a:bodyPr>
          <a:lstStyle/>
          <a:p>
            <a:r>
              <a:rPr lang="en-IN" dirty="0"/>
              <a:t>=</a:t>
            </a:r>
          </a:p>
        </p:txBody>
      </p:sp>
      <p:sp>
        <p:nvSpPr>
          <p:cNvPr id="3" name="Slide Number Placeholder 2">
            <a:extLst>
              <a:ext uri="{FF2B5EF4-FFF2-40B4-BE49-F238E27FC236}">
                <a16:creationId xmlns:a16="http://schemas.microsoft.com/office/drawing/2014/main" xmlns="" id="{A0F2B837-8324-4402-A320-13B99795C7F6}"/>
              </a:ext>
            </a:extLst>
          </p:cNvPr>
          <p:cNvSpPr>
            <a:spLocks noGrp="1"/>
          </p:cNvSpPr>
          <p:nvPr>
            <p:ph type="sldNum" sz="quarter" idx="12"/>
          </p:nvPr>
        </p:nvSpPr>
        <p:spPr/>
        <p:txBody>
          <a:bodyPr/>
          <a:lstStyle/>
          <a:p>
            <a:fld id="{7B82AF04-1EAB-404F-846E-7D127F4CFFFA}" type="slidenum">
              <a:rPr lang="en-IN" smtClean="0"/>
              <a:t>18</a:t>
            </a:fld>
            <a:endParaRPr lang="en-IN"/>
          </a:p>
        </p:txBody>
      </p:sp>
      <p:sp>
        <p:nvSpPr>
          <p:cNvPr id="4" name="TextBox 3">
            <a:extLst>
              <a:ext uri="{FF2B5EF4-FFF2-40B4-BE49-F238E27FC236}">
                <a16:creationId xmlns:a16="http://schemas.microsoft.com/office/drawing/2014/main" xmlns="" id="{CA699C8A-02D2-4C74-AD10-1C69E1175A36}"/>
              </a:ext>
            </a:extLst>
          </p:cNvPr>
          <p:cNvSpPr txBox="1"/>
          <p:nvPr/>
        </p:nvSpPr>
        <p:spPr>
          <a:xfrm>
            <a:off x="4831280" y="5574319"/>
            <a:ext cx="2524864" cy="646331"/>
          </a:xfrm>
          <a:prstGeom prst="rect">
            <a:avLst/>
          </a:prstGeom>
          <a:noFill/>
        </p:spPr>
        <p:txBody>
          <a:bodyPr wrap="square" rtlCol="0">
            <a:spAutoFit/>
          </a:bodyPr>
          <a:lstStyle/>
          <a:p>
            <a:r>
              <a:rPr lang="en-IN" dirty="0"/>
              <a:t>This looks for difference in pixel values</a:t>
            </a:r>
          </a:p>
        </p:txBody>
      </p:sp>
    </p:spTree>
    <p:extLst>
      <p:ext uri="{BB962C8B-B14F-4D97-AF65-F5344CB8AC3E}">
        <p14:creationId xmlns:p14="http://schemas.microsoft.com/office/powerpoint/2010/main" val="245594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3DF32F-7D77-430F-8067-63976635DB45}"/>
              </a:ext>
            </a:extLst>
          </p:cNvPr>
          <p:cNvSpPr>
            <a:spLocks noGrp="1"/>
          </p:cNvSpPr>
          <p:nvPr>
            <p:ph type="title"/>
          </p:nvPr>
        </p:nvSpPr>
        <p:spPr/>
        <p:txBody>
          <a:bodyPr/>
          <a:lstStyle/>
          <a:p>
            <a:r>
              <a:rPr lang="en-IN" dirty="0"/>
              <a:t>Blur Filter</a:t>
            </a:r>
          </a:p>
        </p:txBody>
      </p:sp>
      <p:pic>
        <p:nvPicPr>
          <p:cNvPr id="4" name="Content Placeholder 3">
            <a:extLst>
              <a:ext uri="{FF2B5EF4-FFF2-40B4-BE49-F238E27FC236}">
                <a16:creationId xmlns:a16="http://schemas.microsoft.com/office/drawing/2014/main" xmlns="" id="{FC5B2E48-6DA0-4082-8EFF-CC059FE527A4}"/>
              </a:ext>
            </a:extLst>
          </p:cNvPr>
          <p:cNvPicPr>
            <a:picLocks noGrp="1" noChangeAspect="1"/>
          </p:cNvPicPr>
          <p:nvPr>
            <p:ph idx="1"/>
          </p:nvPr>
        </p:nvPicPr>
        <p:blipFill>
          <a:blip r:embed="rId2"/>
          <a:stretch>
            <a:fillRect/>
          </a:stretch>
        </p:blipFill>
        <p:spPr>
          <a:xfrm>
            <a:off x="2139950" y="2352675"/>
            <a:ext cx="7972425" cy="3009900"/>
          </a:xfrm>
          <a:prstGeom prst="rect">
            <a:avLst/>
          </a:prstGeom>
        </p:spPr>
      </p:pic>
      <p:sp>
        <p:nvSpPr>
          <p:cNvPr id="3" name="Slide Number Placeholder 2">
            <a:extLst>
              <a:ext uri="{FF2B5EF4-FFF2-40B4-BE49-F238E27FC236}">
                <a16:creationId xmlns:a16="http://schemas.microsoft.com/office/drawing/2014/main" xmlns="" id="{D78D756B-B42E-4B32-AA59-CB8154834E2C}"/>
              </a:ext>
            </a:extLst>
          </p:cNvPr>
          <p:cNvSpPr>
            <a:spLocks noGrp="1"/>
          </p:cNvSpPr>
          <p:nvPr>
            <p:ph type="sldNum" sz="quarter" idx="12"/>
          </p:nvPr>
        </p:nvSpPr>
        <p:spPr/>
        <p:txBody>
          <a:bodyPr/>
          <a:lstStyle/>
          <a:p>
            <a:fld id="{7B82AF04-1EAB-404F-846E-7D127F4CFFFA}" type="slidenum">
              <a:rPr lang="en-IN" smtClean="0"/>
              <a:t>19</a:t>
            </a:fld>
            <a:endParaRPr lang="en-IN"/>
          </a:p>
        </p:txBody>
      </p:sp>
    </p:spTree>
    <p:extLst>
      <p:ext uri="{BB962C8B-B14F-4D97-AF65-F5344CB8AC3E}">
        <p14:creationId xmlns:p14="http://schemas.microsoft.com/office/powerpoint/2010/main" val="196428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5DC8B-C221-42F7-B4FF-868190AA3938}"/>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xmlns="" id="{CCEA23FE-86E2-485B-B2CD-7B4E74CCB38A}"/>
              </a:ext>
            </a:extLst>
          </p:cNvPr>
          <p:cNvSpPr>
            <a:spLocks noGrp="1"/>
          </p:cNvSpPr>
          <p:nvPr>
            <p:ph idx="1"/>
          </p:nvPr>
        </p:nvSpPr>
        <p:spPr/>
        <p:txBody>
          <a:bodyPr/>
          <a:lstStyle/>
          <a:p>
            <a:pPr>
              <a:buFont typeface="Arial" panose="020B0604020202020204" pitchFamily="34" charset="0"/>
              <a:buChar char="•"/>
            </a:pPr>
            <a:r>
              <a:rPr lang="en-IN" dirty="0"/>
              <a:t>Brief introduction to CNN</a:t>
            </a:r>
          </a:p>
          <a:p>
            <a:pPr>
              <a:buFont typeface="Arial" panose="020B0604020202020204" pitchFamily="34" charset="0"/>
              <a:buChar char="•"/>
            </a:pPr>
            <a:r>
              <a:rPr lang="en-IN" dirty="0"/>
              <a:t>Constituents of CNN</a:t>
            </a:r>
          </a:p>
          <a:p>
            <a:pPr>
              <a:buFont typeface="Arial" panose="020B0604020202020204" pitchFamily="34" charset="0"/>
              <a:buChar char="•"/>
            </a:pPr>
            <a:r>
              <a:rPr lang="en-IN" dirty="0"/>
              <a:t>Putting it all together with an example</a:t>
            </a:r>
          </a:p>
        </p:txBody>
      </p:sp>
      <p:sp>
        <p:nvSpPr>
          <p:cNvPr id="4" name="Slide Number Placeholder 3">
            <a:extLst>
              <a:ext uri="{FF2B5EF4-FFF2-40B4-BE49-F238E27FC236}">
                <a16:creationId xmlns:a16="http://schemas.microsoft.com/office/drawing/2014/main" xmlns="" id="{EAD98012-FDA9-4202-B22E-483C04F8B922}"/>
              </a:ext>
            </a:extLst>
          </p:cNvPr>
          <p:cNvSpPr>
            <a:spLocks noGrp="1"/>
          </p:cNvSpPr>
          <p:nvPr>
            <p:ph type="sldNum" sz="quarter" idx="12"/>
          </p:nvPr>
        </p:nvSpPr>
        <p:spPr/>
        <p:txBody>
          <a:bodyPr/>
          <a:lstStyle/>
          <a:p>
            <a:fld id="{7B82AF04-1EAB-404F-846E-7D127F4CFFFA}" type="slidenum">
              <a:rPr lang="en-IN" smtClean="0"/>
              <a:t>2</a:t>
            </a:fld>
            <a:endParaRPr lang="en-IN"/>
          </a:p>
        </p:txBody>
      </p:sp>
    </p:spTree>
    <p:extLst>
      <p:ext uri="{BB962C8B-B14F-4D97-AF65-F5344CB8AC3E}">
        <p14:creationId xmlns:p14="http://schemas.microsoft.com/office/powerpoint/2010/main" val="3197566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355D6E-BF9D-42F4-9F56-F9F0D17AC510}"/>
              </a:ext>
            </a:extLst>
          </p:cNvPr>
          <p:cNvSpPr>
            <a:spLocks noGrp="1"/>
          </p:cNvSpPr>
          <p:nvPr>
            <p:ph type="title"/>
          </p:nvPr>
        </p:nvSpPr>
        <p:spPr/>
        <p:txBody>
          <a:bodyPr/>
          <a:lstStyle/>
          <a:p>
            <a:r>
              <a:rPr lang="en-IN" dirty="0"/>
              <a:t>Edge Detector filter</a:t>
            </a:r>
          </a:p>
        </p:txBody>
      </p:sp>
      <p:pic>
        <p:nvPicPr>
          <p:cNvPr id="4" name="Content Placeholder 3">
            <a:extLst>
              <a:ext uri="{FF2B5EF4-FFF2-40B4-BE49-F238E27FC236}">
                <a16:creationId xmlns:a16="http://schemas.microsoft.com/office/drawing/2014/main" xmlns="" id="{DA310513-6461-47EE-B301-16766969E62B}"/>
              </a:ext>
            </a:extLst>
          </p:cNvPr>
          <p:cNvPicPr>
            <a:picLocks noGrp="1" noChangeAspect="1"/>
          </p:cNvPicPr>
          <p:nvPr>
            <p:ph idx="1"/>
          </p:nvPr>
        </p:nvPicPr>
        <p:blipFill>
          <a:blip r:embed="rId2"/>
          <a:stretch>
            <a:fillRect/>
          </a:stretch>
        </p:blipFill>
        <p:spPr>
          <a:xfrm>
            <a:off x="2073275" y="2462213"/>
            <a:ext cx="8105775" cy="2790825"/>
          </a:xfrm>
          <a:prstGeom prst="rect">
            <a:avLst/>
          </a:prstGeom>
        </p:spPr>
      </p:pic>
      <p:sp>
        <p:nvSpPr>
          <p:cNvPr id="3" name="Slide Number Placeholder 2">
            <a:extLst>
              <a:ext uri="{FF2B5EF4-FFF2-40B4-BE49-F238E27FC236}">
                <a16:creationId xmlns:a16="http://schemas.microsoft.com/office/drawing/2014/main" xmlns="" id="{DB15A93A-7BF3-4E3B-B08E-85FAEE338BC7}"/>
              </a:ext>
            </a:extLst>
          </p:cNvPr>
          <p:cNvSpPr>
            <a:spLocks noGrp="1"/>
          </p:cNvSpPr>
          <p:nvPr>
            <p:ph type="sldNum" sz="quarter" idx="12"/>
          </p:nvPr>
        </p:nvSpPr>
        <p:spPr/>
        <p:txBody>
          <a:bodyPr/>
          <a:lstStyle/>
          <a:p>
            <a:fld id="{7B82AF04-1EAB-404F-846E-7D127F4CFFFA}" type="slidenum">
              <a:rPr lang="en-IN" smtClean="0"/>
              <a:t>20</a:t>
            </a:fld>
            <a:endParaRPr lang="en-IN"/>
          </a:p>
        </p:txBody>
      </p:sp>
    </p:spTree>
    <p:extLst>
      <p:ext uri="{BB962C8B-B14F-4D97-AF65-F5344CB8AC3E}">
        <p14:creationId xmlns:p14="http://schemas.microsoft.com/office/powerpoint/2010/main" val="397178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04BA9F-40AA-4EDA-9B08-7E3F7AB8136A}"/>
              </a:ext>
            </a:extLst>
          </p:cNvPr>
          <p:cNvSpPr>
            <a:spLocks noGrp="1"/>
          </p:cNvSpPr>
          <p:nvPr>
            <p:ph type="title"/>
          </p:nvPr>
        </p:nvSpPr>
        <p:spPr/>
        <p:txBody>
          <a:bodyPr/>
          <a:lstStyle/>
          <a:p>
            <a:r>
              <a:rPr lang="en-IN" dirty="0"/>
              <a:t>Hyperparameters in Convolution Layer</a:t>
            </a:r>
          </a:p>
        </p:txBody>
      </p:sp>
      <p:sp>
        <p:nvSpPr>
          <p:cNvPr id="6" name="Content Placeholder 5">
            <a:extLst>
              <a:ext uri="{FF2B5EF4-FFF2-40B4-BE49-F238E27FC236}">
                <a16:creationId xmlns:a16="http://schemas.microsoft.com/office/drawing/2014/main" xmlns="" id="{FA2AB549-96B5-4119-91E1-06D7BC391D3E}"/>
              </a:ext>
            </a:extLst>
          </p:cNvPr>
          <p:cNvSpPr>
            <a:spLocks noGrp="1"/>
          </p:cNvSpPr>
          <p:nvPr>
            <p:ph idx="1"/>
          </p:nvPr>
        </p:nvSpPr>
        <p:spPr/>
        <p:txBody>
          <a:bodyPr/>
          <a:lstStyle/>
          <a:p>
            <a:pPr algn="just">
              <a:lnSpc>
                <a:spcPct val="150000"/>
              </a:lnSpc>
            </a:pPr>
            <a:r>
              <a:rPr lang="en-IN" b="1" dirty="0">
                <a:solidFill>
                  <a:srgbClr val="222222"/>
                </a:solidFill>
                <a:latin typeface="arial" panose="020B0604020202020204" pitchFamily="34" charset="0"/>
              </a:rPr>
              <a:t>Hyperparameters</a:t>
            </a:r>
            <a:r>
              <a:rPr lang="en-IN" dirty="0">
                <a:solidFill>
                  <a:srgbClr val="222222"/>
                </a:solidFill>
                <a:latin typeface="arial" panose="020B0604020202020204" pitchFamily="34" charset="0"/>
              </a:rPr>
              <a:t> are the variables which determine the network structure and the variables which determine how the network is trained. They are set before training.</a:t>
            </a:r>
          </a:p>
          <a:p>
            <a:pPr algn="just"/>
            <a:r>
              <a:rPr lang="en-IN" dirty="0">
                <a:solidFill>
                  <a:srgbClr val="222222"/>
                </a:solidFill>
                <a:latin typeface="arial" panose="020B0604020202020204" pitchFamily="34" charset="0"/>
              </a:rPr>
              <a:t>In Conv layer they are:</a:t>
            </a:r>
          </a:p>
          <a:p>
            <a:pPr algn="just">
              <a:buFont typeface="Arial" panose="020B0604020202020204" pitchFamily="34" charset="0"/>
              <a:buChar char="•"/>
            </a:pPr>
            <a:r>
              <a:rPr lang="en-IN" dirty="0">
                <a:solidFill>
                  <a:srgbClr val="222222"/>
                </a:solidFill>
                <a:latin typeface="arial" panose="020B0604020202020204" pitchFamily="34" charset="0"/>
              </a:rPr>
              <a:t>Number of filters</a:t>
            </a:r>
          </a:p>
          <a:p>
            <a:pPr algn="just">
              <a:buFont typeface="Arial" panose="020B0604020202020204" pitchFamily="34" charset="0"/>
              <a:buChar char="•"/>
            </a:pPr>
            <a:r>
              <a:rPr lang="en-IN" dirty="0">
                <a:solidFill>
                  <a:srgbClr val="222222"/>
                </a:solidFill>
                <a:latin typeface="arial" panose="020B0604020202020204" pitchFamily="34" charset="0"/>
              </a:rPr>
              <a:t>Filter size</a:t>
            </a:r>
          </a:p>
          <a:p>
            <a:pPr algn="just">
              <a:buFont typeface="Arial" panose="020B0604020202020204" pitchFamily="34" charset="0"/>
              <a:buChar char="•"/>
            </a:pPr>
            <a:r>
              <a:rPr lang="en-IN" dirty="0">
                <a:solidFill>
                  <a:srgbClr val="222222"/>
                </a:solidFill>
                <a:latin typeface="arial" panose="020B0604020202020204" pitchFamily="34" charset="0"/>
              </a:rPr>
              <a:t>Padding</a:t>
            </a:r>
          </a:p>
          <a:p>
            <a:pPr algn="just">
              <a:buFont typeface="Arial" panose="020B0604020202020204" pitchFamily="34" charset="0"/>
              <a:buChar char="•"/>
            </a:pPr>
            <a:r>
              <a:rPr lang="en-IN" dirty="0">
                <a:solidFill>
                  <a:srgbClr val="222222"/>
                </a:solidFill>
                <a:latin typeface="arial" panose="020B0604020202020204" pitchFamily="34" charset="0"/>
              </a:rPr>
              <a:t>Stride</a:t>
            </a:r>
            <a:endParaRPr lang="en-IN" dirty="0"/>
          </a:p>
        </p:txBody>
      </p:sp>
      <p:sp>
        <p:nvSpPr>
          <p:cNvPr id="3" name="Slide Number Placeholder 2">
            <a:extLst>
              <a:ext uri="{FF2B5EF4-FFF2-40B4-BE49-F238E27FC236}">
                <a16:creationId xmlns:a16="http://schemas.microsoft.com/office/drawing/2014/main" xmlns="" id="{F25B9B23-9E80-442E-BB1A-02E76C9941CD}"/>
              </a:ext>
            </a:extLst>
          </p:cNvPr>
          <p:cNvSpPr>
            <a:spLocks noGrp="1"/>
          </p:cNvSpPr>
          <p:nvPr>
            <p:ph type="sldNum" sz="quarter" idx="12"/>
          </p:nvPr>
        </p:nvSpPr>
        <p:spPr/>
        <p:txBody>
          <a:bodyPr/>
          <a:lstStyle/>
          <a:p>
            <a:fld id="{7B82AF04-1EAB-404F-846E-7D127F4CFFFA}" type="slidenum">
              <a:rPr lang="en-IN" smtClean="0"/>
              <a:t>21</a:t>
            </a:fld>
            <a:endParaRPr lang="en-IN"/>
          </a:p>
        </p:txBody>
      </p:sp>
    </p:spTree>
    <p:extLst>
      <p:ext uri="{BB962C8B-B14F-4D97-AF65-F5344CB8AC3E}">
        <p14:creationId xmlns:p14="http://schemas.microsoft.com/office/powerpoint/2010/main" val="287177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7A04E-8DD4-4663-99BB-CE8F9F517239}"/>
              </a:ext>
            </a:extLst>
          </p:cNvPr>
          <p:cNvSpPr>
            <a:spLocks noGrp="1"/>
          </p:cNvSpPr>
          <p:nvPr>
            <p:ph type="title"/>
          </p:nvPr>
        </p:nvSpPr>
        <p:spPr/>
        <p:txBody>
          <a:bodyPr/>
          <a:lstStyle/>
          <a:p>
            <a:r>
              <a:rPr lang="en-IN" dirty="0"/>
              <a:t>Padding</a:t>
            </a:r>
          </a:p>
        </p:txBody>
      </p:sp>
      <p:sp>
        <p:nvSpPr>
          <p:cNvPr id="3" name="Content Placeholder 2">
            <a:extLst>
              <a:ext uri="{FF2B5EF4-FFF2-40B4-BE49-F238E27FC236}">
                <a16:creationId xmlns:a16="http://schemas.microsoft.com/office/drawing/2014/main" xmlns="" id="{285E9E12-3DA4-4D7C-9003-29EAA39322A0}"/>
              </a:ext>
            </a:extLst>
          </p:cNvPr>
          <p:cNvSpPr>
            <a:spLocks noGrp="1"/>
          </p:cNvSpPr>
          <p:nvPr>
            <p:ph sz="half" idx="1"/>
          </p:nvPr>
        </p:nvSpPr>
        <p:spPr/>
        <p:txBody>
          <a:bodyPr>
            <a:normAutofit fontScale="85000" lnSpcReduction="20000"/>
          </a:bodyPr>
          <a:lstStyle/>
          <a:p>
            <a:pPr>
              <a:lnSpc>
                <a:spcPct val="120000"/>
              </a:lnSpc>
              <a:buFont typeface="Arial" panose="020B0604020202020204" pitchFamily="34" charset="0"/>
              <a:buChar char="•"/>
            </a:pPr>
            <a:r>
              <a:rPr lang="en-IN" dirty="0"/>
              <a:t>It is the amount of zero value pixels to be added to the image</a:t>
            </a:r>
          </a:p>
          <a:p>
            <a:pPr>
              <a:lnSpc>
                <a:spcPct val="120000"/>
              </a:lnSpc>
              <a:buFont typeface="Arial" panose="020B0604020202020204" pitchFamily="34" charset="0"/>
              <a:buChar char="•"/>
            </a:pPr>
            <a:r>
              <a:rPr lang="en-IN" dirty="0"/>
              <a:t>Pad because- when a small image goes through a deep CNN then it would diminish early on after a few conv layers, a problem!!</a:t>
            </a:r>
          </a:p>
          <a:p>
            <a:pPr>
              <a:lnSpc>
                <a:spcPct val="120000"/>
              </a:lnSpc>
              <a:buFont typeface="Arial" panose="020B0604020202020204" pitchFamily="34" charset="0"/>
              <a:buChar char="•"/>
            </a:pPr>
            <a:r>
              <a:rPr lang="en-IN" dirty="0"/>
              <a:t>Padding is added to make the output size to be the same as the input image</a:t>
            </a:r>
          </a:p>
          <a:p>
            <a:pPr>
              <a:lnSpc>
                <a:spcPct val="120000"/>
              </a:lnSpc>
              <a:buFont typeface="Arial" panose="020B0604020202020204" pitchFamily="34" charset="0"/>
              <a:buChar char="•"/>
            </a:pPr>
            <a:r>
              <a:rPr lang="en-IN" dirty="0"/>
              <a:t>Mostly zero value pixels are added as padding so it is also known as zero padding</a:t>
            </a:r>
          </a:p>
          <a:p>
            <a:pPr>
              <a:lnSpc>
                <a:spcPct val="120000"/>
              </a:lnSpc>
            </a:pPr>
            <a:endParaRPr lang="en-IN" dirty="0"/>
          </a:p>
          <a:p>
            <a:pPr marL="0" indent="0">
              <a:lnSpc>
                <a:spcPct val="120000"/>
              </a:lnSpc>
              <a:buNone/>
            </a:pPr>
            <a:r>
              <a:rPr lang="en-IN" dirty="0"/>
              <a:t> </a:t>
            </a:r>
          </a:p>
        </p:txBody>
      </p:sp>
      <p:pic>
        <p:nvPicPr>
          <p:cNvPr id="4" name="Picture 3">
            <a:extLst>
              <a:ext uri="{FF2B5EF4-FFF2-40B4-BE49-F238E27FC236}">
                <a16:creationId xmlns:a16="http://schemas.microsoft.com/office/drawing/2014/main" xmlns="" id="{BD253792-04E8-44E5-AE56-05EFB788031D}"/>
              </a:ext>
            </a:extLst>
          </p:cNvPr>
          <p:cNvPicPr>
            <a:picLocks noChangeAspect="1"/>
          </p:cNvPicPr>
          <p:nvPr/>
        </p:nvPicPr>
        <p:blipFill>
          <a:blip r:embed="rId2"/>
          <a:stretch>
            <a:fillRect/>
          </a:stretch>
        </p:blipFill>
        <p:spPr>
          <a:xfrm>
            <a:off x="6019800" y="2019162"/>
            <a:ext cx="5543550" cy="2558092"/>
          </a:xfrm>
          <a:prstGeom prst="rect">
            <a:avLst/>
          </a:prstGeom>
        </p:spPr>
      </p:pic>
      <p:sp>
        <p:nvSpPr>
          <p:cNvPr id="6" name="Slide Number Placeholder 5">
            <a:extLst>
              <a:ext uri="{FF2B5EF4-FFF2-40B4-BE49-F238E27FC236}">
                <a16:creationId xmlns:a16="http://schemas.microsoft.com/office/drawing/2014/main" xmlns="" id="{CCA434D9-85E1-4305-ACA2-EA7196AE71F5}"/>
              </a:ext>
            </a:extLst>
          </p:cNvPr>
          <p:cNvSpPr>
            <a:spLocks noGrp="1"/>
          </p:cNvSpPr>
          <p:nvPr>
            <p:ph type="sldNum" sz="quarter" idx="12"/>
          </p:nvPr>
        </p:nvSpPr>
        <p:spPr/>
        <p:txBody>
          <a:bodyPr/>
          <a:lstStyle/>
          <a:p>
            <a:fld id="{7B82AF04-1EAB-404F-846E-7D127F4CFFFA}" type="slidenum">
              <a:rPr lang="en-IN" smtClean="0"/>
              <a:t>22</a:t>
            </a:fld>
            <a:endParaRPr lang="en-IN"/>
          </a:p>
        </p:txBody>
      </p:sp>
    </p:spTree>
    <p:extLst>
      <p:ext uri="{BB962C8B-B14F-4D97-AF65-F5344CB8AC3E}">
        <p14:creationId xmlns:p14="http://schemas.microsoft.com/office/powerpoint/2010/main" val="3960841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39B64A-57F2-4339-956F-FD90D20030C9}"/>
              </a:ext>
            </a:extLst>
          </p:cNvPr>
          <p:cNvSpPr>
            <a:spLocks noGrp="1"/>
          </p:cNvSpPr>
          <p:nvPr>
            <p:ph type="title"/>
          </p:nvPr>
        </p:nvSpPr>
        <p:spPr/>
        <p:txBody>
          <a:bodyPr/>
          <a:lstStyle/>
          <a:p>
            <a:r>
              <a:rPr lang="en-IN" dirty="0"/>
              <a:t>Stride </a:t>
            </a:r>
          </a:p>
        </p:txBody>
      </p:sp>
      <p:sp>
        <p:nvSpPr>
          <p:cNvPr id="3" name="Content Placeholder 2">
            <a:extLst>
              <a:ext uri="{FF2B5EF4-FFF2-40B4-BE49-F238E27FC236}">
                <a16:creationId xmlns:a16="http://schemas.microsoft.com/office/drawing/2014/main" xmlns="" id="{C954D567-16DF-42BF-81A8-625BB58A6D5C}"/>
              </a:ext>
            </a:extLst>
          </p:cNvPr>
          <p:cNvSpPr>
            <a:spLocks noGrp="1"/>
          </p:cNvSpPr>
          <p:nvPr>
            <p:ph idx="1"/>
          </p:nvPr>
        </p:nvSpPr>
        <p:spPr/>
        <p:txBody>
          <a:bodyPr/>
          <a:lstStyle/>
          <a:p>
            <a:pPr>
              <a:buFont typeface="Arial" panose="020B0604020202020204" pitchFamily="34" charset="0"/>
              <a:buChar char="•"/>
            </a:pPr>
            <a:r>
              <a:rPr lang="en-IN" dirty="0"/>
              <a:t>It is the amount of pixels by which the filter moves over the image</a:t>
            </a:r>
          </a:p>
          <a:p>
            <a:pPr>
              <a:buFont typeface="Arial" panose="020B0604020202020204" pitchFamily="34" charset="0"/>
              <a:buChar char="•"/>
            </a:pPr>
            <a:r>
              <a:rPr lang="en-IN" dirty="0"/>
              <a:t>Different stride values can be provided for horizontal and vertical directions</a:t>
            </a:r>
          </a:p>
          <a:p>
            <a:pPr>
              <a:buFont typeface="Arial" panose="020B0604020202020204" pitchFamily="34" charset="0"/>
              <a:buChar char="•"/>
            </a:pPr>
            <a:r>
              <a:rPr lang="en-IN" dirty="0"/>
              <a:t>The more the stride, smaller the output image size</a:t>
            </a:r>
          </a:p>
          <a:p>
            <a:pPr>
              <a:buFont typeface="Arial" panose="020B0604020202020204" pitchFamily="34" charset="0"/>
              <a:buChar char="•"/>
            </a:pPr>
            <a:r>
              <a:rPr lang="en-IN" dirty="0"/>
              <a:t>In the conv layer example stride of 1 has been taken </a:t>
            </a:r>
          </a:p>
        </p:txBody>
      </p:sp>
      <p:sp>
        <p:nvSpPr>
          <p:cNvPr id="4" name="Slide Number Placeholder 3">
            <a:extLst>
              <a:ext uri="{FF2B5EF4-FFF2-40B4-BE49-F238E27FC236}">
                <a16:creationId xmlns:a16="http://schemas.microsoft.com/office/drawing/2014/main" xmlns="" id="{5E562F74-801F-4C77-8AC3-96B997E84513}"/>
              </a:ext>
            </a:extLst>
          </p:cNvPr>
          <p:cNvSpPr>
            <a:spLocks noGrp="1"/>
          </p:cNvSpPr>
          <p:nvPr>
            <p:ph type="sldNum" sz="quarter" idx="12"/>
          </p:nvPr>
        </p:nvSpPr>
        <p:spPr/>
        <p:txBody>
          <a:bodyPr/>
          <a:lstStyle/>
          <a:p>
            <a:fld id="{7B82AF04-1EAB-404F-846E-7D127F4CFFFA}" type="slidenum">
              <a:rPr lang="en-IN" smtClean="0"/>
              <a:t>23</a:t>
            </a:fld>
            <a:endParaRPr lang="en-IN"/>
          </a:p>
        </p:txBody>
      </p:sp>
    </p:spTree>
    <p:extLst>
      <p:ext uri="{BB962C8B-B14F-4D97-AF65-F5344CB8AC3E}">
        <p14:creationId xmlns:p14="http://schemas.microsoft.com/office/powerpoint/2010/main" val="3997645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2503FF-04D0-435D-94F4-B148DDF956CE}"/>
              </a:ext>
            </a:extLst>
          </p:cNvPr>
          <p:cNvSpPr>
            <a:spLocks noGrp="1"/>
          </p:cNvSpPr>
          <p:nvPr>
            <p:ph type="title"/>
          </p:nvPr>
        </p:nvSpPr>
        <p:spPr/>
        <p:txBody>
          <a:bodyPr/>
          <a:lstStyle/>
          <a:p>
            <a:r>
              <a:rPr lang="en-IN" dirty="0"/>
              <a:t>Example with multiple channel image</a:t>
            </a:r>
          </a:p>
        </p:txBody>
      </p:sp>
      <p:pic>
        <p:nvPicPr>
          <p:cNvPr id="4" name="Picture 3">
            <a:extLst>
              <a:ext uri="{FF2B5EF4-FFF2-40B4-BE49-F238E27FC236}">
                <a16:creationId xmlns:a16="http://schemas.microsoft.com/office/drawing/2014/main" xmlns="" id="{1FC00ED1-2A09-4127-B4BD-B6262F8D0C6A}"/>
              </a:ext>
            </a:extLst>
          </p:cNvPr>
          <p:cNvPicPr>
            <a:picLocks noChangeAspect="1"/>
          </p:cNvPicPr>
          <p:nvPr/>
        </p:nvPicPr>
        <p:blipFill>
          <a:blip r:embed="rId2"/>
          <a:stretch>
            <a:fillRect/>
          </a:stretch>
        </p:blipFill>
        <p:spPr>
          <a:xfrm>
            <a:off x="1257300" y="2033865"/>
            <a:ext cx="9677400" cy="3305175"/>
          </a:xfrm>
          <a:prstGeom prst="rect">
            <a:avLst/>
          </a:prstGeom>
        </p:spPr>
      </p:pic>
      <p:sp>
        <p:nvSpPr>
          <p:cNvPr id="5" name="Slide Number Placeholder 4">
            <a:extLst>
              <a:ext uri="{FF2B5EF4-FFF2-40B4-BE49-F238E27FC236}">
                <a16:creationId xmlns:a16="http://schemas.microsoft.com/office/drawing/2014/main" xmlns="" id="{3F806AE8-DEE6-4DD7-A220-56D1B9A638A4}"/>
              </a:ext>
            </a:extLst>
          </p:cNvPr>
          <p:cNvSpPr>
            <a:spLocks noGrp="1"/>
          </p:cNvSpPr>
          <p:nvPr>
            <p:ph type="sldNum" sz="quarter" idx="12"/>
          </p:nvPr>
        </p:nvSpPr>
        <p:spPr/>
        <p:txBody>
          <a:bodyPr/>
          <a:lstStyle/>
          <a:p>
            <a:fld id="{7B82AF04-1EAB-404F-846E-7D127F4CFFFA}" type="slidenum">
              <a:rPr lang="en-IN" smtClean="0"/>
              <a:t>24</a:t>
            </a:fld>
            <a:endParaRPr lang="en-IN"/>
          </a:p>
        </p:txBody>
      </p:sp>
    </p:spTree>
    <p:extLst>
      <p:ext uri="{BB962C8B-B14F-4D97-AF65-F5344CB8AC3E}">
        <p14:creationId xmlns:p14="http://schemas.microsoft.com/office/powerpoint/2010/main" val="466705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AA8978-EDEA-4FB3-A7D8-FF466546CB83}"/>
              </a:ext>
            </a:extLst>
          </p:cNvPr>
          <p:cNvSpPr>
            <a:spLocks noGrp="1"/>
          </p:cNvSpPr>
          <p:nvPr>
            <p:ph type="title"/>
          </p:nvPr>
        </p:nvSpPr>
        <p:spPr/>
        <p:txBody>
          <a:bodyPr/>
          <a:lstStyle/>
          <a:p>
            <a:r>
              <a:rPr lang="en-IN" dirty="0"/>
              <a:t>Example with multiple number of filters</a:t>
            </a:r>
          </a:p>
        </p:txBody>
      </p:sp>
      <p:pic>
        <p:nvPicPr>
          <p:cNvPr id="6" name="Content Placeholder 5">
            <a:extLst>
              <a:ext uri="{FF2B5EF4-FFF2-40B4-BE49-F238E27FC236}">
                <a16:creationId xmlns:a16="http://schemas.microsoft.com/office/drawing/2014/main" xmlns="" id="{353362B9-6223-4766-9CB3-F8FD8C0E0636}"/>
              </a:ext>
            </a:extLst>
          </p:cNvPr>
          <p:cNvPicPr>
            <a:picLocks noGrp="1" noChangeAspect="1"/>
          </p:cNvPicPr>
          <p:nvPr>
            <p:ph idx="1"/>
          </p:nvPr>
        </p:nvPicPr>
        <p:blipFill>
          <a:blip r:embed="rId2"/>
          <a:stretch>
            <a:fillRect/>
          </a:stretch>
        </p:blipFill>
        <p:spPr>
          <a:xfrm>
            <a:off x="1846997" y="1846263"/>
            <a:ext cx="8558331" cy="4022725"/>
          </a:xfrm>
          <a:prstGeom prst="rect">
            <a:avLst/>
          </a:prstGeom>
        </p:spPr>
      </p:pic>
      <p:sp>
        <p:nvSpPr>
          <p:cNvPr id="3" name="Slide Number Placeholder 2">
            <a:extLst>
              <a:ext uri="{FF2B5EF4-FFF2-40B4-BE49-F238E27FC236}">
                <a16:creationId xmlns:a16="http://schemas.microsoft.com/office/drawing/2014/main" xmlns="" id="{4E9FBCFC-B3AC-457B-BAFC-357D0A5016E3}"/>
              </a:ext>
            </a:extLst>
          </p:cNvPr>
          <p:cNvSpPr>
            <a:spLocks noGrp="1"/>
          </p:cNvSpPr>
          <p:nvPr>
            <p:ph type="sldNum" sz="quarter" idx="12"/>
          </p:nvPr>
        </p:nvSpPr>
        <p:spPr/>
        <p:txBody>
          <a:bodyPr/>
          <a:lstStyle/>
          <a:p>
            <a:fld id="{7B82AF04-1EAB-404F-846E-7D127F4CFFFA}" type="slidenum">
              <a:rPr lang="en-IN" smtClean="0"/>
              <a:t>25</a:t>
            </a:fld>
            <a:endParaRPr lang="en-IN"/>
          </a:p>
        </p:txBody>
      </p:sp>
    </p:spTree>
    <p:extLst>
      <p:ext uri="{BB962C8B-B14F-4D97-AF65-F5344CB8AC3E}">
        <p14:creationId xmlns:p14="http://schemas.microsoft.com/office/powerpoint/2010/main" val="191917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A63271-DE62-4708-A078-999CDF1C7A40}"/>
              </a:ext>
            </a:extLst>
          </p:cNvPr>
          <p:cNvSpPr>
            <a:spLocks noGrp="1"/>
          </p:cNvSpPr>
          <p:nvPr>
            <p:ph type="title"/>
          </p:nvPr>
        </p:nvSpPr>
        <p:spPr/>
        <p:txBody>
          <a:bodyPr/>
          <a:lstStyle/>
          <a:p>
            <a:r>
              <a:rPr lang="en-IN" dirty="0"/>
              <a:t>Pooling Layer</a:t>
            </a:r>
          </a:p>
        </p:txBody>
      </p:sp>
      <p:sp>
        <p:nvSpPr>
          <p:cNvPr id="3" name="Content Placeholder 2">
            <a:extLst>
              <a:ext uri="{FF2B5EF4-FFF2-40B4-BE49-F238E27FC236}">
                <a16:creationId xmlns:a16="http://schemas.microsoft.com/office/drawing/2014/main" xmlns="" id="{E0B60D0D-BB1C-44AC-8A47-9859AB12CE29}"/>
              </a:ext>
            </a:extLst>
          </p:cNvPr>
          <p:cNvSpPr>
            <a:spLocks noGrp="1"/>
          </p:cNvSpPr>
          <p:nvPr>
            <p:ph idx="1"/>
          </p:nvPr>
        </p:nvSpPr>
        <p:spPr/>
        <p:txBody>
          <a:bodyPr>
            <a:normAutofit/>
          </a:bodyPr>
          <a:lstStyle/>
          <a:p>
            <a:pPr>
              <a:buFont typeface="Arial" panose="020B0604020202020204" pitchFamily="34" charset="0"/>
              <a:buChar char="•"/>
            </a:pPr>
            <a:r>
              <a:rPr lang="en-IN" dirty="0"/>
              <a:t>Reduces the amount of information in each feature obtained in the convolutional layer while maintaining the most important information</a:t>
            </a:r>
          </a:p>
          <a:p>
            <a:pPr>
              <a:buFont typeface="Arial" panose="020B0604020202020204" pitchFamily="34" charset="0"/>
              <a:buChar char="•"/>
            </a:pPr>
            <a:r>
              <a:rPr lang="en-IN" dirty="0"/>
              <a:t>Pooling layers section would reduce the number of parameters when the images are too large. </a:t>
            </a:r>
          </a:p>
          <a:p>
            <a:pPr>
              <a:buFont typeface="Arial" panose="020B0604020202020204" pitchFamily="34" charset="0"/>
              <a:buChar char="•"/>
            </a:pPr>
            <a:r>
              <a:rPr lang="en-IN" dirty="0"/>
              <a:t>Spatial pooling is called subsampling or down sampling which reduces the dimensionality of each map Spatial pooling can be of different types:</a:t>
            </a:r>
          </a:p>
          <a:p>
            <a:pPr lvl="1"/>
            <a:r>
              <a:rPr lang="en-IN" dirty="0"/>
              <a:t>Max Pooling- Calculate the maximum value for each patch of the feature map.</a:t>
            </a:r>
          </a:p>
          <a:p>
            <a:pPr lvl="1"/>
            <a:r>
              <a:rPr lang="en-IN" dirty="0"/>
              <a:t>Average Pooling- Calculate the average value for each patch on the feature map.</a:t>
            </a:r>
          </a:p>
          <a:p>
            <a:endParaRPr lang="en-IN" dirty="0"/>
          </a:p>
        </p:txBody>
      </p:sp>
      <p:sp>
        <p:nvSpPr>
          <p:cNvPr id="4" name="Slide Number Placeholder 3">
            <a:extLst>
              <a:ext uri="{FF2B5EF4-FFF2-40B4-BE49-F238E27FC236}">
                <a16:creationId xmlns:a16="http://schemas.microsoft.com/office/drawing/2014/main" xmlns="" id="{CD34ECBC-DB90-4268-90E0-E258D8E45A13}"/>
              </a:ext>
            </a:extLst>
          </p:cNvPr>
          <p:cNvSpPr>
            <a:spLocks noGrp="1"/>
          </p:cNvSpPr>
          <p:nvPr>
            <p:ph type="sldNum" sz="quarter" idx="12"/>
          </p:nvPr>
        </p:nvSpPr>
        <p:spPr/>
        <p:txBody>
          <a:bodyPr/>
          <a:lstStyle/>
          <a:p>
            <a:fld id="{7B82AF04-1EAB-404F-846E-7D127F4CFFFA}" type="slidenum">
              <a:rPr lang="en-IN" smtClean="0"/>
              <a:t>26</a:t>
            </a:fld>
            <a:endParaRPr lang="en-IN"/>
          </a:p>
        </p:txBody>
      </p:sp>
    </p:spTree>
    <p:extLst>
      <p:ext uri="{BB962C8B-B14F-4D97-AF65-F5344CB8AC3E}">
        <p14:creationId xmlns:p14="http://schemas.microsoft.com/office/powerpoint/2010/main" val="261073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EC73B9-27F8-4521-94E5-A2D45DB5CF06}"/>
              </a:ext>
            </a:extLst>
          </p:cNvPr>
          <p:cNvSpPr>
            <a:spLocks noGrp="1"/>
          </p:cNvSpPr>
          <p:nvPr>
            <p:ph type="title"/>
          </p:nvPr>
        </p:nvSpPr>
        <p:spPr/>
        <p:txBody>
          <a:bodyPr/>
          <a:lstStyle/>
          <a:p>
            <a:r>
              <a:rPr lang="en-IN" dirty="0"/>
              <a:t>Pooling Layer- Max Pooling</a:t>
            </a:r>
          </a:p>
        </p:txBody>
      </p:sp>
      <p:pic>
        <p:nvPicPr>
          <p:cNvPr id="5" name="Content Placeholder 4">
            <a:extLst>
              <a:ext uri="{FF2B5EF4-FFF2-40B4-BE49-F238E27FC236}">
                <a16:creationId xmlns:a16="http://schemas.microsoft.com/office/drawing/2014/main" xmlns="" id="{637A946D-DFAA-4A63-8238-21E602575DEB}"/>
              </a:ext>
            </a:extLst>
          </p:cNvPr>
          <p:cNvPicPr>
            <a:picLocks noGrp="1" noChangeAspect="1"/>
          </p:cNvPicPr>
          <p:nvPr>
            <p:ph idx="1"/>
          </p:nvPr>
        </p:nvPicPr>
        <p:blipFill>
          <a:blip r:embed="rId2"/>
          <a:stretch>
            <a:fillRect/>
          </a:stretch>
        </p:blipFill>
        <p:spPr>
          <a:xfrm>
            <a:off x="2587488" y="1846263"/>
            <a:ext cx="7077350" cy="4022725"/>
          </a:xfrm>
          <a:prstGeom prst="rect">
            <a:avLst/>
          </a:prstGeom>
        </p:spPr>
      </p:pic>
      <p:sp>
        <p:nvSpPr>
          <p:cNvPr id="3" name="Slide Number Placeholder 2">
            <a:extLst>
              <a:ext uri="{FF2B5EF4-FFF2-40B4-BE49-F238E27FC236}">
                <a16:creationId xmlns:a16="http://schemas.microsoft.com/office/drawing/2014/main" xmlns="" id="{D513856A-B0EC-4C7E-A95D-430AD0F158F1}"/>
              </a:ext>
            </a:extLst>
          </p:cNvPr>
          <p:cNvSpPr>
            <a:spLocks noGrp="1"/>
          </p:cNvSpPr>
          <p:nvPr>
            <p:ph type="sldNum" sz="quarter" idx="12"/>
          </p:nvPr>
        </p:nvSpPr>
        <p:spPr/>
        <p:txBody>
          <a:bodyPr/>
          <a:lstStyle/>
          <a:p>
            <a:fld id="{7B82AF04-1EAB-404F-846E-7D127F4CFFFA}" type="slidenum">
              <a:rPr lang="en-IN" smtClean="0"/>
              <a:t>27</a:t>
            </a:fld>
            <a:endParaRPr lang="en-IN"/>
          </a:p>
        </p:txBody>
      </p:sp>
    </p:spTree>
    <p:extLst>
      <p:ext uri="{BB962C8B-B14F-4D97-AF65-F5344CB8AC3E}">
        <p14:creationId xmlns:p14="http://schemas.microsoft.com/office/powerpoint/2010/main" val="1342398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E7497E-4BA8-4F2D-837E-F26A1F2FCC12}"/>
              </a:ext>
            </a:extLst>
          </p:cNvPr>
          <p:cNvSpPr>
            <a:spLocks noGrp="1"/>
          </p:cNvSpPr>
          <p:nvPr>
            <p:ph type="title"/>
          </p:nvPr>
        </p:nvSpPr>
        <p:spPr/>
        <p:txBody>
          <a:bodyPr/>
          <a:lstStyle/>
          <a:p>
            <a:r>
              <a:rPr lang="en-IN" dirty="0"/>
              <a:t>Non-Linearity Layer</a:t>
            </a:r>
          </a:p>
        </p:txBody>
      </p:sp>
      <p:sp>
        <p:nvSpPr>
          <p:cNvPr id="3" name="Content Placeholder 2">
            <a:extLst>
              <a:ext uri="{FF2B5EF4-FFF2-40B4-BE49-F238E27FC236}">
                <a16:creationId xmlns:a16="http://schemas.microsoft.com/office/drawing/2014/main" xmlns="" id="{FC53A703-AC59-424F-9327-A2634284F9DB}"/>
              </a:ext>
            </a:extLst>
          </p:cNvPr>
          <p:cNvSpPr>
            <a:spLocks noGrp="1"/>
          </p:cNvSpPr>
          <p:nvPr>
            <p:ph idx="1"/>
          </p:nvPr>
        </p:nvSpPr>
        <p:spPr/>
        <p:txBody>
          <a:bodyPr>
            <a:normAutofit/>
          </a:bodyPr>
          <a:lstStyle/>
          <a:p>
            <a:pPr>
              <a:buFont typeface="Arial" panose="020B0604020202020204" pitchFamily="34" charset="0"/>
              <a:buChar char="•"/>
            </a:pPr>
            <a:r>
              <a:rPr lang="en-IN" dirty="0"/>
              <a:t>The weight layers in a CNN are followed by a nonlinear activation function </a:t>
            </a:r>
          </a:p>
          <a:p>
            <a:pPr>
              <a:buFont typeface="Arial" panose="020B0604020202020204" pitchFamily="34" charset="0"/>
              <a:buChar char="•"/>
            </a:pPr>
            <a:r>
              <a:rPr lang="en-IN" dirty="0"/>
              <a:t>Nonlinear function - it allows a neural network to learn nonlinear mappings</a:t>
            </a:r>
          </a:p>
          <a:p>
            <a:pPr>
              <a:buFont typeface="Arial" panose="020B0604020202020204" pitchFamily="34" charset="0"/>
              <a:buChar char="•"/>
            </a:pPr>
            <a:r>
              <a:rPr lang="en-IN" dirty="0"/>
              <a:t>A nonlinear function is a switching or a selection mechanism, which decides whether a neuron will fire or not given all of its inputs. </a:t>
            </a:r>
          </a:p>
          <a:p>
            <a:pPr>
              <a:buFont typeface="Arial" panose="020B0604020202020204" pitchFamily="34" charset="0"/>
              <a:buChar char="•"/>
            </a:pPr>
            <a:r>
              <a:rPr lang="en-IN" dirty="0"/>
              <a:t>The activation function takes a real valued input and squashes it within a small range such as [0, 1] and [1, 1].</a:t>
            </a:r>
          </a:p>
          <a:p>
            <a:pPr>
              <a:buFont typeface="Arial" panose="020B0604020202020204" pitchFamily="34" charset="0"/>
              <a:buChar char="•"/>
            </a:pPr>
            <a:r>
              <a:rPr lang="en-IN" dirty="0"/>
              <a:t>In the absence of nonlinearities, a stacked network of weight layers is equivalent to a linear mapping from the input domain to the output domain, which will be of no use</a:t>
            </a:r>
          </a:p>
          <a:p>
            <a:pPr>
              <a:buFont typeface="Arial" panose="020B0604020202020204" pitchFamily="34" charset="0"/>
              <a:buChar char="•"/>
            </a:pPr>
            <a:r>
              <a:rPr lang="en-IN" dirty="0"/>
              <a:t>The activation functions used in deep networks are differentiable to enable error back propagation</a:t>
            </a:r>
          </a:p>
        </p:txBody>
      </p:sp>
      <p:sp>
        <p:nvSpPr>
          <p:cNvPr id="4" name="Slide Number Placeholder 3">
            <a:extLst>
              <a:ext uri="{FF2B5EF4-FFF2-40B4-BE49-F238E27FC236}">
                <a16:creationId xmlns:a16="http://schemas.microsoft.com/office/drawing/2014/main" xmlns="" id="{A456885F-CBF8-4AE3-A411-51328C24CD4C}"/>
              </a:ext>
            </a:extLst>
          </p:cNvPr>
          <p:cNvSpPr>
            <a:spLocks noGrp="1"/>
          </p:cNvSpPr>
          <p:nvPr>
            <p:ph type="sldNum" sz="quarter" idx="12"/>
          </p:nvPr>
        </p:nvSpPr>
        <p:spPr/>
        <p:txBody>
          <a:bodyPr/>
          <a:lstStyle/>
          <a:p>
            <a:fld id="{7B82AF04-1EAB-404F-846E-7D127F4CFFFA}" type="slidenum">
              <a:rPr lang="en-IN" smtClean="0"/>
              <a:t>28</a:t>
            </a:fld>
            <a:endParaRPr lang="en-IN"/>
          </a:p>
        </p:txBody>
      </p:sp>
    </p:spTree>
    <p:extLst>
      <p:ext uri="{BB962C8B-B14F-4D97-AF65-F5344CB8AC3E}">
        <p14:creationId xmlns:p14="http://schemas.microsoft.com/office/powerpoint/2010/main" val="3045343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6FD5C6-78E8-4913-938E-C7CF6A17EBAD}"/>
              </a:ext>
            </a:extLst>
          </p:cNvPr>
          <p:cNvSpPr>
            <a:spLocks noGrp="1"/>
          </p:cNvSpPr>
          <p:nvPr>
            <p:ph type="title"/>
          </p:nvPr>
        </p:nvSpPr>
        <p:spPr/>
        <p:txBody>
          <a:bodyPr/>
          <a:lstStyle/>
          <a:p>
            <a:r>
              <a:rPr lang="en-IN" dirty="0"/>
              <a:t>Some non-linear activation functions</a:t>
            </a:r>
          </a:p>
        </p:txBody>
      </p:sp>
      <p:pic>
        <p:nvPicPr>
          <p:cNvPr id="4" name="Content Placeholder 3">
            <a:extLst>
              <a:ext uri="{FF2B5EF4-FFF2-40B4-BE49-F238E27FC236}">
                <a16:creationId xmlns:a16="http://schemas.microsoft.com/office/drawing/2014/main" xmlns="" id="{2ED27913-4117-46E7-874F-A58DCFF3C658}"/>
              </a:ext>
            </a:extLst>
          </p:cNvPr>
          <p:cNvPicPr>
            <a:picLocks noGrp="1" noChangeAspect="1"/>
          </p:cNvPicPr>
          <p:nvPr>
            <p:ph idx="1"/>
          </p:nvPr>
        </p:nvPicPr>
        <p:blipFill>
          <a:blip r:embed="rId2"/>
          <a:stretch>
            <a:fillRect/>
          </a:stretch>
        </p:blipFill>
        <p:spPr>
          <a:xfrm>
            <a:off x="722791" y="2032226"/>
            <a:ext cx="10515600" cy="2588730"/>
          </a:xfrm>
          <a:prstGeom prst="rect">
            <a:avLst/>
          </a:prstGeom>
        </p:spPr>
      </p:pic>
      <p:sp>
        <p:nvSpPr>
          <p:cNvPr id="3" name="Slide Number Placeholder 2">
            <a:extLst>
              <a:ext uri="{FF2B5EF4-FFF2-40B4-BE49-F238E27FC236}">
                <a16:creationId xmlns:a16="http://schemas.microsoft.com/office/drawing/2014/main" xmlns="" id="{662D4040-8149-4667-8BDD-9117095CD007}"/>
              </a:ext>
            </a:extLst>
          </p:cNvPr>
          <p:cNvSpPr>
            <a:spLocks noGrp="1"/>
          </p:cNvSpPr>
          <p:nvPr>
            <p:ph type="sldNum" sz="quarter" idx="12"/>
          </p:nvPr>
        </p:nvSpPr>
        <p:spPr/>
        <p:txBody>
          <a:bodyPr/>
          <a:lstStyle/>
          <a:p>
            <a:fld id="{7B82AF04-1EAB-404F-846E-7D127F4CFFFA}" type="slidenum">
              <a:rPr lang="en-IN" smtClean="0"/>
              <a:t>29</a:t>
            </a:fld>
            <a:endParaRPr lang="en-IN"/>
          </a:p>
        </p:txBody>
      </p:sp>
    </p:spTree>
    <p:extLst>
      <p:ext uri="{BB962C8B-B14F-4D97-AF65-F5344CB8AC3E}">
        <p14:creationId xmlns:p14="http://schemas.microsoft.com/office/powerpoint/2010/main" val="201454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BFBB3-0F26-4E3C-AB26-F0A6959B6D2C}"/>
              </a:ext>
            </a:extLst>
          </p:cNvPr>
          <p:cNvSpPr>
            <a:spLocks noGrp="1"/>
          </p:cNvSpPr>
          <p:nvPr>
            <p:ph type="title"/>
          </p:nvPr>
        </p:nvSpPr>
        <p:spPr/>
        <p:txBody>
          <a:bodyPr/>
          <a:lstStyle/>
          <a:p>
            <a:r>
              <a:rPr lang="en-IN" dirty="0"/>
              <a:t>CNN is Everywhere</a:t>
            </a:r>
          </a:p>
        </p:txBody>
      </p:sp>
      <p:pic>
        <p:nvPicPr>
          <p:cNvPr id="4" name="Content Placeholder 3">
            <a:extLst>
              <a:ext uri="{FF2B5EF4-FFF2-40B4-BE49-F238E27FC236}">
                <a16:creationId xmlns:a16="http://schemas.microsoft.com/office/drawing/2014/main" xmlns="" id="{F184D9B6-FF80-43A1-8B58-2B5EAE313A09}"/>
              </a:ext>
            </a:extLst>
          </p:cNvPr>
          <p:cNvPicPr>
            <a:picLocks noGrp="1" noChangeAspect="1"/>
          </p:cNvPicPr>
          <p:nvPr>
            <p:ph idx="1"/>
          </p:nvPr>
        </p:nvPicPr>
        <p:blipFill>
          <a:blip r:embed="rId2"/>
          <a:stretch>
            <a:fillRect/>
          </a:stretch>
        </p:blipFill>
        <p:spPr>
          <a:xfrm>
            <a:off x="1545694" y="1846263"/>
            <a:ext cx="9160937" cy="4022725"/>
          </a:xfrm>
          <a:prstGeom prst="rect">
            <a:avLst/>
          </a:prstGeom>
        </p:spPr>
      </p:pic>
      <p:sp>
        <p:nvSpPr>
          <p:cNvPr id="3" name="Slide Number Placeholder 2">
            <a:extLst>
              <a:ext uri="{FF2B5EF4-FFF2-40B4-BE49-F238E27FC236}">
                <a16:creationId xmlns:a16="http://schemas.microsoft.com/office/drawing/2014/main" xmlns="" id="{2C77CDB4-CDC9-4366-8550-356384321175}"/>
              </a:ext>
            </a:extLst>
          </p:cNvPr>
          <p:cNvSpPr>
            <a:spLocks noGrp="1"/>
          </p:cNvSpPr>
          <p:nvPr>
            <p:ph type="sldNum" sz="quarter" idx="12"/>
          </p:nvPr>
        </p:nvSpPr>
        <p:spPr/>
        <p:txBody>
          <a:bodyPr/>
          <a:lstStyle/>
          <a:p>
            <a:fld id="{7B82AF04-1EAB-404F-846E-7D127F4CFFFA}" type="slidenum">
              <a:rPr lang="en-IN" smtClean="0"/>
              <a:t>3</a:t>
            </a:fld>
            <a:endParaRPr lang="en-IN"/>
          </a:p>
        </p:txBody>
      </p:sp>
    </p:spTree>
    <p:extLst>
      <p:ext uri="{BB962C8B-B14F-4D97-AF65-F5344CB8AC3E}">
        <p14:creationId xmlns:p14="http://schemas.microsoft.com/office/powerpoint/2010/main" val="3210683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3FF413FC-1A2B-4072-8936-79C27DE761B1}"/>
              </a:ext>
            </a:extLst>
          </p:cNvPr>
          <p:cNvSpPr>
            <a:spLocks noGrp="1"/>
          </p:cNvSpPr>
          <p:nvPr>
            <p:ph type="body" idx="1"/>
          </p:nvPr>
        </p:nvSpPr>
        <p:spPr>
          <a:xfrm>
            <a:off x="1014413" y="765694"/>
            <a:ext cx="5157787" cy="823912"/>
          </a:xfrm>
        </p:spPr>
        <p:txBody>
          <a:bodyPr>
            <a:normAutofit/>
          </a:bodyPr>
          <a:lstStyle/>
          <a:p>
            <a:r>
              <a:rPr lang="en-IN" sz="4000" dirty="0"/>
              <a:t>Sigmoid Function</a:t>
            </a:r>
          </a:p>
        </p:txBody>
      </p:sp>
      <p:sp>
        <p:nvSpPr>
          <p:cNvPr id="3" name="Content Placeholder 2">
            <a:extLst>
              <a:ext uri="{FF2B5EF4-FFF2-40B4-BE49-F238E27FC236}">
                <a16:creationId xmlns:a16="http://schemas.microsoft.com/office/drawing/2014/main" xmlns="" id="{BAA8F129-B626-4AD8-BF2C-E2D8D7379327}"/>
              </a:ext>
            </a:extLst>
          </p:cNvPr>
          <p:cNvSpPr>
            <a:spLocks noGrp="1"/>
          </p:cNvSpPr>
          <p:nvPr>
            <p:ph sz="half" idx="2"/>
          </p:nvPr>
        </p:nvSpPr>
        <p:spPr>
          <a:xfrm>
            <a:off x="839788" y="2032349"/>
            <a:ext cx="5157787" cy="4157314"/>
          </a:xfrm>
        </p:spPr>
        <p:txBody>
          <a:bodyPr/>
          <a:lstStyle/>
          <a:p>
            <a:r>
              <a:rPr lang="en-IN" dirty="0"/>
              <a:t>The sigmoid activation function takes in a real number as its input, and outputs a number in the range of [0,1]. It is defined as:</a:t>
            </a:r>
          </a:p>
        </p:txBody>
      </p:sp>
      <p:sp>
        <p:nvSpPr>
          <p:cNvPr id="9" name="Text Placeholder 8">
            <a:extLst>
              <a:ext uri="{FF2B5EF4-FFF2-40B4-BE49-F238E27FC236}">
                <a16:creationId xmlns:a16="http://schemas.microsoft.com/office/drawing/2014/main" xmlns="" id="{09659E97-79EA-4F42-A140-67F4A15C879A}"/>
              </a:ext>
            </a:extLst>
          </p:cNvPr>
          <p:cNvSpPr>
            <a:spLocks noGrp="1"/>
          </p:cNvSpPr>
          <p:nvPr>
            <p:ph type="body" sz="quarter" idx="3"/>
          </p:nvPr>
        </p:nvSpPr>
        <p:spPr>
          <a:xfrm>
            <a:off x="6238043" y="765694"/>
            <a:ext cx="5183188" cy="823912"/>
          </a:xfrm>
        </p:spPr>
        <p:txBody>
          <a:bodyPr>
            <a:normAutofit/>
          </a:bodyPr>
          <a:lstStyle/>
          <a:p>
            <a:r>
              <a:rPr lang="en-IN" sz="4000" dirty="0"/>
              <a:t>Tanh Function</a:t>
            </a:r>
          </a:p>
        </p:txBody>
      </p:sp>
      <p:sp>
        <p:nvSpPr>
          <p:cNvPr id="4" name="Content Placeholder 3">
            <a:extLst>
              <a:ext uri="{FF2B5EF4-FFF2-40B4-BE49-F238E27FC236}">
                <a16:creationId xmlns:a16="http://schemas.microsoft.com/office/drawing/2014/main" xmlns="" id="{62D4627A-8C46-40C1-8A87-8397146E274C}"/>
              </a:ext>
            </a:extLst>
          </p:cNvPr>
          <p:cNvSpPr>
            <a:spLocks noGrp="1"/>
          </p:cNvSpPr>
          <p:nvPr>
            <p:ph sz="quarter" idx="4"/>
          </p:nvPr>
        </p:nvSpPr>
        <p:spPr>
          <a:xfrm>
            <a:off x="6169024" y="1959559"/>
            <a:ext cx="5183188" cy="3684588"/>
          </a:xfrm>
        </p:spPr>
        <p:txBody>
          <a:bodyPr/>
          <a:lstStyle/>
          <a:p>
            <a:r>
              <a:rPr lang="en-IN" dirty="0"/>
              <a:t>The tanh activation function implements the hyperbolic tangent function to squash the input values within the range of [-1, 1].</a:t>
            </a:r>
          </a:p>
        </p:txBody>
      </p:sp>
      <p:pic>
        <p:nvPicPr>
          <p:cNvPr id="5" name="Picture 4">
            <a:extLst>
              <a:ext uri="{FF2B5EF4-FFF2-40B4-BE49-F238E27FC236}">
                <a16:creationId xmlns:a16="http://schemas.microsoft.com/office/drawing/2014/main" xmlns="" id="{B28BD822-D633-486D-A42C-30401D19C8FF}"/>
              </a:ext>
            </a:extLst>
          </p:cNvPr>
          <p:cNvPicPr>
            <a:picLocks noChangeAspect="1"/>
          </p:cNvPicPr>
          <p:nvPr/>
        </p:nvPicPr>
        <p:blipFill>
          <a:blip r:embed="rId2"/>
          <a:stretch>
            <a:fillRect/>
          </a:stretch>
        </p:blipFill>
        <p:spPr>
          <a:xfrm>
            <a:off x="1119801" y="4206752"/>
            <a:ext cx="4330083" cy="1309095"/>
          </a:xfrm>
          <a:prstGeom prst="rect">
            <a:avLst/>
          </a:prstGeom>
        </p:spPr>
      </p:pic>
      <p:pic>
        <p:nvPicPr>
          <p:cNvPr id="6" name="Picture 5">
            <a:extLst>
              <a:ext uri="{FF2B5EF4-FFF2-40B4-BE49-F238E27FC236}">
                <a16:creationId xmlns:a16="http://schemas.microsoft.com/office/drawing/2014/main" xmlns="" id="{028EB794-A817-4ABA-BE4B-66125B2DFB76}"/>
              </a:ext>
            </a:extLst>
          </p:cNvPr>
          <p:cNvPicPr>
            <a:picLocks noChangeAspect="1"/>
          </p:cNvPicPr>
          <p:nvPr/>
        </p:nvPicPr>
        <p:blipFill>
          <a:blip r:embed="rId3"/>
          <a:stretch>
            <a:fillRect/>
          </a:stretch>
        </p:blipFill>
        <p:spPr>
          <a:xfrm>
            <a:off x="6301401" y="4078450"/>
            <a:ext cx="4593245" cy="1565697"/>
          </a:xfrm>
          <a:prstGeom prst="rect">
            <a:avLst/>
          </a:prstGeom>
        </p:spPr>
      </p:pic>
      <p:sp>
        <p:nvSpPr>
          <p:cNvPr id="2" name="Slide Number Placeholder 1">
            <a:extLst>
              <a:ext uri="{FF2B5EF4-FFF2-40B4-BE49-F238E27FC236}">
                <a16:creationId xmlns:a16="http://schemas.microsoft.com/office/drawing/2014/main" xmlns="" id="{04A6CA3B-7FC0-4609-9B5C-DD25A5D627AC}"/>
              </a:ext>
            </a:extLst>
          </p:cNvPr>
          <p:cNvSpPr>
            <a:spLocks noGrp="1"/>
          </p:cNvSpPr>
          <p:nvPr>
            <p:ph type="sldNum" sz="quarter" idx="12"/>
          </p:nvPr>
        </p:nvSpPr>
        <p:spPr/>
        <p:txBody>
          <a:bodyPr/>
          <a:lstStyle/>
          <a:p>
            <a:fld id="{7B82AF04-1EAB-404F-846E-7D127F4CFFFA}" type="slidenum">
              <a:rPr lang="en-IN" smtClean="0"/>
              <a:t>30</a:t>
            </a:fld>
            <a:endParaRPr lang="en-IN"/>
          </a:p>
        </p:txBody>
      </p:sp>
    </p:spTree>
    <p:extLst>
      <p:ext uri="{BB962C8B-B14F-4D97-AF65-F5344CB8AC3E}">
        <p14:creationId xmlns:p14="http://schemas.microsoft.com/office/powerpoint/2010/main" val="3345795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74EFE142-18DC-4195-A24E-C45C2B2F6605}"/>
              </a:ext>
            </a:extLst>
          </p:cNvPr>
          <p:cNvSpPr>
            <a:spLocks noGrp="1"/>
          </p:cNvSpPr>
          <p:nvPr>
            <p:ph type="body" idx="1"/>
          </p:nvPr>
        </p:nvSpPr>
        <p:spPr>
          <a:xfrm>
            <a:off x="1006877" y="866776"/>
            <a:ext cx="5157787" cy="823912"/>
          </a:xfrm>
        </p:spPr>
        <p:txBody>
          <a:bodyPr>
            <a:noAutofit/>
          </a:bodyPr>
          <a:lstStyle/>
          <a:p>
            <a:r>
              <a:rPr lang="en-IN" sz="4000" dirty="0"/>
              <a:t>Algebraic Sigmoid Function</a:t>
            </a:r>
          </a:p>
        </p:txBody>
      </p:sp>
      <p:sp>
        <p:nvSpPr>
          <p:cNvPr id="3" name="Content Placeholder 2">
            <a:extLst>
              <a:ext uri="{FF2B5EF4-FFF2-40B4-BE49-F238E27FC236}">
                <a16:creationId xmlns:a16="http://schemas.microsoft.com/office/drawing/2014/main" xmlns="" id="{361A42E8-BB2F-4D83-8E9E-BAF6C663C84F}"/>
              </a:ext>
            </a:extLst>
          </p:cNvPr>
          <p:cNvSpPr>
            <a:spLocks noGrp="1"/>
          </p:cNvSpPr>
          <p:nvPr>
            <p:ph sz="half" idx="2"/>
          </p:nvPr>
        </p:nvSpPr>
        <p:spPr>
          <a:xfrm>
            <a:off x="839788" y="2197101"/>
            <a:ext cx="5157787" cy="3992562"/>
          </a:xfrm>
        </p:spPr>
        <p:txBody>
          <a:bodyPr>
            <a:normAutofit/>
          </a:bodyPr>
          <a:lstStyle/>
          <a:p>
            <a:r>
              <a:rPr lang="en-IN" dirty="0"/>
              <a:t>The algebraic sigmoid function also maps the input within the range [-1,1].</a:t>
            </a:r>
          </a:p>
        </p:txBody>
      </p:sp>
      <p:sp>
        <p:nvSpPr>
          <p:cNvPr id="9" name="Text Placeholder 8">
            <a:extLst>
              <a:ext uri="{FF2B5EF4-FFF2-40B4-BE49-F238E27FC236}">
                <a16:creationId xmlns:a16="http://schemas.microsoft.com/office/drawing/2014/main" xmlns="" id="{0E3CB302-B972-402B-AEF3-DAA57F2EBBBC}"/>
              </a:ext>
            </a:extLst>
          </p:cNvPr>
          <p:cNvSpPr>
            <a:spLocks noGrp="1"/>
          </p:cNvSpPr>
          <p:nvPr>
            <p:ph type="body" sz="quarter" idx="3"/>
          </p:nvPr>
        </p:nvSpPr>
        <p:spPr>
          <a:xfrm>
            <a:off x="6259513" y="866776"/>
            <a:ext cx="5183188" cy="823912"/>
          </a:xfrm>
        </p:spPr>
        <p:txBody>
          <a:bodyPr>
            <a:normAutofit/>
          </a:bodyPr>
          <a:lstStyle/>
          <a:p>
            <a:r>
              <a:rPr lang="en-IN" sz="4000" dirty="0"/>
              <a:t>Rectified Linear Unit</a:t>
            </a:r>
          </a:p>
        </p:txBody>
      </p:sp>
      <p:sp>
        <p:nvSpPr>
          <p:cNvPr id="4" name="Content Placeholder 3">
            <a:extLst>
              <a:ext uri="{FF2B5EF4-FFF2-40B4-BE49-F238E27FC236}">
                <a16:creationId xmlns:a16="http://schemas.microsoft.com/office/drawing/2014/main" xmlns="" id="{F8EC9007-2CD4-49FA-A22A-F7A90D4E4CE5}"/>
              </a:ext>
            </a:extLst>
          </p:cNvPr>
          <p:cNvSpPr>
            <a:spLocks noGrp="1"/>
          </p:cNvSpPr>
          <p:nvPr>
            <p:ph sz="quarter" idx="4"/>
          </p:nvPr>
        </p:nvSpPr>
        <p:spPr>
          <a:xfrm>
            <a:off x="6172200" y="2192339"/>
            <a:ext cx="5183188" cy="3997324"/>
          </a:xfrm>
        </p:spPr>
        <p:txBody>
          <a:bodyPr>
            <a:normAutofit/>
          </a:bodyPr>
          <a:lstStyle/>
          <a:p>
            <a:r>
              <a:rPr lang="en-IN" dirty="0"/>
              <a:t>The </a:t>
            </a:r>
            <a:r>
              <a:rPr lang="en-IN" dirty="0" err="1"/>
              <a:t>ReLU</a:t>
            </a:r>
            <a:r>
              <a:rPr lang="en-IN" dirty="0"/>
              <a:t> is a simple activation function which is of a special practical importance because of its quick computation. A </a:t>
            </a:r>
            <a:r>
              <a:rPr lang="en-IN" dirty="0" err="1"/>
              <a:t>ReLU</a:t>
            </a:r>
            <a:r>
              <a:rPr lang="en-IN" dirty="0"/>
              <a:t> function maps the input to a 0 if it is negative and keeps its value unchanged if it is positive. This can be represented as follows:</a:t>
            </a:r>
          </a:p>
        </p:txBody>
      </p:sp>
      <p:pic>
        <p:nvPicPr>
          <p:cNvPr id="5" name="Picture 4">
            <a:extLst>
              <a:ext uri="{FF2B5EF4-FFF2-40B4-BE49-F238E27FC236}">
                <a16:creationId xmlns:a16="http://schemas.microsoft.com/office/drawing/2014/main" xmlns="" id="{E0F0B3CF-A643-4CC3-8220-63B443958AEA}"/>
              </a:ext>
            </a:extLst>
          </p:cNvPr>
          <p:cNvPicPr>
            <a:picLocks noChangeAspect="1"/>
          </p:cNvPicPr>
          <p:nvPr/>
        </p:nvPicPr>
        <p:blipFill>
          <a:blip r:embed="rId2"/>
          <a:stretch>
            <a:fillRect/>
          </a:stretch>
        </p:blipFill>
        <p:spPr>
          <a:xfrm>
            <a:off x="1006877" y="3831023"/>
            <a:ext cx="4275338" cy="1345814"/>
          </a:xfrm>
          <a:prstGeom prst="rect">
            <a:avLst/>
          </a:prstGeom>
        </p:spPr>
      </p:pic>
      <p:pic>
        <p:nvPicPr>
          <p:cNvPr id="6" name="Picture 5">
            <a:extLst>
              <a:ext uri="{FF2B5EF4-FFF2-40B4-BE49-F238E27FC236}">
                <a16:creationId xmlns:a16="http://schemas.microsoft.com/office/drawing/2014/main" xmlns="" id="{C3D601DA-56C1-4029-827C-7E70DF818F98}"/>
              </a:ext>
            </a:extLst>
          </p:cNvPr>
          <p:cNvPicPr>
            <a:picLocks noChangeAspect="1"/>
          </p:cNvPicPr>
          <p:nvPr/>
        </p:nvPicPr>
        <p:blipFill>
          <a:blip r:embed="rId3"/>
          <a:stretch>
            <a:fillRect/>
          </a:stretch>
        </p:blipFill>
        <p:spPr>
          <a:xfrm>
            <a:off x="6259513" y="4772534"/>
            <a:ext cx="4667434" cy="1062638"/>
          </a:xfrm>
          <a:prstGeom prst="rect">
            <a:avLst/>
          </a:prstGeom>
        </p:spPr>
      </p:pic>
      <p:sp>
        <p:nvSpPr>
          <p:cNvPr id="2" name="Slide Number Placeholder 1">
            <a:extLst>
              <a:ext uri="{FF2B5EF4-FFF2-40B4-BE49-F238E27FC236}">
                <a16:creationId xmlns:a16="http://schemas.microsoft.com/office/drawing/2014/main" xmlns="" id="{134859E9-940D-47A8-A1CC-91041C504440}"/>
              </a:ext>
            </a:extLst>
          </p:cNvPr>
          <p:cNvSpPr>
            <a:spLocks noGrp="1"/>
          </p:cNvSpPr>
          <p:nvPr>
            <p:ph type="sldNum" sz="quarter" idx="12"/>
          </p:nvPr>
        </p:nvSpPr>
        <p:spPr/>
        <p:txBody>
          <a:bodyPr/>
          <a:lstStyle/>
          <a:p>
            <a:fld id="{7B82AF04-1EAB-404F-846E-7D127F4CFFFA}" type="slidenum">
              <a:rPr lang="en-IN" smtClean="0"/>
              <a:t>31</a:t>
            </a:fld>
            <a:endParaRPr lang="en-IN"/>
          </a:p>
        </p:txBody>
      </p:sp>
    </p:spTree>
    <p:extLst>
      <p:ext uri="{BB962C8B-B14F-4D97-AF65-F5344CB8AC3E}">
        <p14:creationId xmlns:p14="http://schemas.microsoft.com/office/powerpoint/2010/main" val="753884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A149D-648D-4D97-BCF3-60AAC1B425B5}"/>
              </a:ext>
            </a:extLst>
          </p:cNvPr>
          <p:cNvSpPr>
            <a:spLocks noGrp="1"/>
          </p:cNvSpPr>
          <p:nvPr>
            <p:ph type="title"/>
          </p:nvPr>
        </p:nvSpPr>
        <p:spPr/>
        <p:txBody>
          <a:bodyPr>
            <a:normAutofit/>
          </a:bodyPr>
          <a:lstStyle/>
          <a:p>
            <a:r>
              <a:rPr lang="en-IN" dirty="0"/>
              <a:t>Fully-Connected Output Layer with </a:t>
            </a:r>
            <a:r>
              <a:rPr lang="en-IN" dirty="0" err="1"/>
              <a:t>Softmax</a:t>
            </a:r>
            <a:r>
              <a:rPr lang="en-IN" dirty="0"/>
              <a:t> Function</a:t>
            </a:r>
          </a:p>
        </p:txBody>
      </p:sp>
      <p:sp>
        <p:nvSpPr>
          <p:cNvPr id="3" name="Content Placeholder 2">
            <a:extLst>
              <a:ext uri="{FF2B5EF4-FFF2-40B4-BE49-F238E27FC236}">
                <a16:creationId xmlns:a16="http://schemas.microsoft.com/office/drawing/2014/main" xmlns="" id="{D87B1778-1255-49AE-87E0-09BB07DA6245}"/>
              </a:ext>
            </a:extLst>
          </p:cNvPr>
          <p:cNvSpPr>
            <a:spLocks noGrp="1"/>
          </p:cNvSpPr>
          <p:nvPr>
            <p:ph idx="1"/>
          </p:nvPr>
        </p:nvSpPr>
        <p:spPr>
          <a:xfrm>
            <a:off x="1097280" y="1854612"/>
            <a:ext cx="10058400" cy="4023360"/>
          </a:xfrm>
        </p:spPr>
        <p:txBody>
          <a:bodyPr>
            <a:normAutofit/>
          </a:bodyPr>
          <a:lstStyle/>
          <a:p>
            <a:pPr>
              <a:buFont typeface="Arial" panose="020B0604020202020204" pitchFamily="34" charset="0"/>
              <a:buChar char="•"/>
            </a:pPr>
            <a:r>
              <a:rPr lang="en-IN" dirty="0"/>
              <a:t>Fully connected layers connect every neuron in one layer to every neuron in another layer. </a:t>
            </a:r>
          </a:p>
          <a:p>
            <a:pPr>
              <a:buFont typeface="Arial" panose="020B0604020202020204" pitchFamily="34" charset="0"/>
              <a:buChar char="•"/>
            </a:pPr>
            <a:r>
              <a:rPr lang="en-IN" dirty="0"/>
              <a:t>It is in principle the same as the traditional multi-layer perceptron neural network (MLP). </a:t>
            </a:r>
          </a:p>
          <a:p>
            <a:pPr>
              <a:buFont typeface="Arial" panose="020B0604020202020204" pitchFamily="34" charset="0"/>
              <a:buChar char="•"/>
            </a:pPr>
            <a:r>
              <a:rPr lang="en-IN" dirty="0"/>
              <a:t>The flattened matrix goes through a fully connected layer to classify the images.</a:t>
            </a:r>
          </a:p>
          <a:p>
            <a:pPr>
              <a:buFont typeface="Arial" panose="020B0604020202020204" pitchFamily="34" charset="0"/>
              <a:buChar char="•"/>
            </a:pPr>
            <a:r>
              <a:rPr lang="en-IN" dirty="0" err="1"/>
              <a:t>Softmax</a:t>
            </a:r>
            <a:r>
              <a:rPr lang="en-IN" dirty="0"/>
              <a:t> function, an activation function that turns numbers in fully connected layer into probabilities that sum to one. </a:t>
            </a:r>
          </a:p>
          <a:p>
            <a:pPr>
              <a:buFont typeface="Arial" panose="020B0604020202020204" pitchFamily="34" charset="0"/>
              <a:buChar char="•"/>
            </a:pPr>
            <a:r>
              <a:rPr lang="en-IN" dirty="0"/>
              <a:t>It is used when there are multiple classes </a:t>
            </a:r>
            <a:r>
              <a:rPr lang="en-IN"/>
              <a:t>for classification</a:t>
            </a:r>
            <a:endParaRPr lang="en-IN" dirty="0"/>
          </a:p>
          <a:p>
            <a:pPr>
              <a:buFont typeface="Arial" panose="020B0604020202020204" pitchFamily="34" charset="0"/>
              <a:buChar char="•"/>
            </a:pPr>
            <a:r>
              <a:rPr lang="en-IN" dirty="0" err="1"/>
              <a:t>Softmax</a:t>
            </a:r>
            <a:r>
              <a:rPr lang="en-IN" dirty="0"/>
              <a:t> function outputs a vector that represents the probability distributions of a list of potential outcomes. </a:t>
            </a:r>
          </a:p>
        </p:txBody>
      </p:sp>
      <p:sp>
        <p:nvSpPr>
          <p:cNvPr id="4" name="Slide Number Placeholder 3">
            <a:extLst>
              <a:ext uri="{FF2B5EF4-FFF2-40B4-BE49-F238E27FC236}">
                <a16:creationId xmlns:a16="http://schemas.microsoft.com/office/drawing/2014/main" xmlns="" id="{335364FE-1816-4642-B606-2AC5F9302132}"/>
              </a:ext>
            </a:extLst>
          </p:cNvPr>
          <p:cNvSpPr>
            <a:spLocks noGrp="1"/>
          </p:cNvSpPr>
          <p:nvPr>
            <p:ph type="sldNum" sz="quarter" idx="12"/>
          </p:nvPr>
        </p:nvSpPr>
        <p:spPr/>
        <p:txBody>
          <a:bodyPr/>
          <a:lstStyle/>
          <a:p>
            <a:fld id="{7B82AF04-1EAB-404F-846E-7D127F4CFFFA}" type="slidenum">
              <a:rPr lang="en-IN" smtClean="0"/>
              <a:t>32</a:t>
            </a:fld>
            <a:endParaRPr lang="en-IN"/>
          </a:p>
        </p:txBody>
      </p:sp>
    </p:spTree>
    <p:extLst>
      <p:ext uri="{BB962C8B-B14F-4D97-AF65-F5344CB8AC3E}">
        <p14:creationId xmlns:p14="http://schemas.microsoft.com/office/powerpoint/2010/main" val="2760408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E556B5-357F-4E10-A81E-85EF4946A62B}"/>
              </a:ext>
            </a:extLst>
          </p:cNvPr>
          <p:cNvSpPr>
            <a:spLocks noGrp="1"/>
          </p:cNvSpPr>
          <p:nvPr>
            <p:ph type="title"/>
          </p:nvPr>
        </p:nvSpPr>
        <p:spPr/>
        <p:txBody>
          <a:bodyPr/>
          <a:lstStyle/>
          <a:p>
            <a:r>
              <a:rPr lang="en-IN" dirty="0"/>
              <a:t>Let’s put it all together</a:t>
            </a:r>
          </a:p>
        </p:txBody>
      </p:sp>
      <p:sp>
        <p:nvSpPr>
          <p:cNvPr id="4" name="Slide Number Placeholder 3">
            <a:extLst>
              <a:ext uri="{FF2B5EF4-FFF2-40B4-BE49-F238E27FC236}">
                <a16:creationId xmlns:a16="http://schemas.microsoft.com/office/drawing/2014/main" xmlns="" id="{7F1CE1AA-A855-43FA-842B-D5A43367D5C7}"/>
              </a:ext>
            </a:extLst>
          </p:cNvPr>
          <p:cNvSpPr>
            <a:spLocks noGrp="1"/>
          </p:cNvSpPr>
          <p:nvPr>
            <p:ph type="sldNum" sz="quarter" idx="12"/>
          </p:nvPr>
        </p:nvSpPr>
        <p:spPr/>
        <p:txBody>
          <a:bodyPr/>
          <a:lstStyle/>
          <a:p>
            <a:fld id="{7B82AF04-1EAB-404F-846E-7D127F4CFFFA}" type="slidenum">
              <a:rPr lang="en-IN" smtClean="0"/>
              <a:t>33</a:t>
            </a:fld>
            <a:endParaRPr lang="en-IN"/>
          </a:p>
        </p:txBody>
      </p:sp>
    </p:spTree>
    <p:extLst>
      <p:ext uri="{BB962C8B-B14F-4D97-AF65-F5344CB8AC3E}">
        <p14:creationId xmlns:p14="http://schemas.microsoft.com/office/powerpoint/2010/main" val="42418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34</a:t>
            </a:fld>
            <a:endParaRPr lang="en-IN"/>
          </a:p>
        </p:txBody>
      </p:sp>
      <p:sp>
        <p:nvSpPr>
          <p:cNvPr id="5" name="Content Placeholder 4"/>
          <p:cNvSpPr>
            <a:spLocks noGrp="1"/>
          </p:cNvSpPr>
          <p:nvPr>
            <p:ph idx="1"/>
          </p:nvPr>
        </p:nvSpPr>
        <p:spPr/>
        <p:txBody>
          <a:bodyPr/>
          <a:lstStyle/>
          <a:p>
            <a:r>
              <a:rPr lang="en-US" dirty="0"/>
              <a:t>Let’s start with a (4 x 4) input image with no padding and we use a (3 x 3) convolution filter to get an output image</a:t>
            </a:r>
            <a:r>
              <a:rPr lang="en-US" dirty="0" smtClean="0"/>
              <a:t>.</a:t>
            </a:r>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524" y="2721586"/>
            <a:ext cx="7318801" cy="2366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167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35</a:t>
            </a:fld>
            <a:endParaRPr lang="en-IN"/>
          </a:p>
        </p:txBody>
      </p:sp>
      <p:sp>
        <p:nvSpPr>
          <p:cNvPr id="5" name="Content Placeholder 4"/>
          <p:cNvSpPr>
            <a:spLocks noGrp="1"/>
          </p:cNvSpPr>
          <p:nvPr>
            <p:ph idx="1"/>
          </p:nvPr>
        </p:nvSpPr>
        <p:spPr/>
        <p:txBody>
          <a:bodyPr/>
          <a:lstStyle/>
          <a:p>
            <a:r>
              <a:rPr lang="en-US" dirty="0"/>
              <a:t>The first step is to multiply the yellow region in the input image with a filter. Each element is multiplied with an element in the corresponding location. Then you sum all the results, which is one output value</a:t>
            </a:r>
            <a:r>
              <a:rPr lang="en-US" dirty="0" smtClean="0"/>
              <a:t>.</a:t>
            </a: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338" y="2825260"/>
            <a:ext cx="6936765" cy="310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560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36</a:t>
            </a:fld>
            <a:endParaRPr lang="en-IN"/>
          </a:p>
        </p:txBody>
      </p:sp>
      <p:sp>
        <p:nvSpPr>
          <p:cNvPr id="5" name="Content Placeholder 4"/>
          <p:cNvSpPr>
            <a:spLocks noGrp="1"/>
          </p:cNvSpPr>
          <p:nvPr>
            <p:ph idx="1"/>
          </p:nvPr>
        </p:nvSpPr>
        <p:spPr/>
        <p:txBody>
          <a:bodyPr/>
          <a:lstStyle/>
          <a:p>
            <a:r>
              <a:rPr lang="en-US" dirty="0"/>
              <a:t>Then, you repeat the same step by moving the filter by one column. And you get the second output.</a:t>
            </a:r>
          </a:p>
          <a:p>
            <a:r>
              <a:rPr lang="en-US" dirty="0"/>
              <a:t/>
            </a:r>
            <a:br>
              <a:rPr lang="en-US" dirty="0"/>
            </a:b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983" y="2412756"/>
            <a:ext cx="641985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5890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37</a:t>
            </a:fld>
            <a:endParaRPr lang="en-IN"/>
          </a:p>
        </p:txBody>
      </p:sp>
      <p:sp>
        <p:nvSpPr>
          <p:cNvPr id="5" name="Content Placeholder 4"/>
          <p:cNvSpPr>
            <a:spLocks noGrp="1"/>
          </p:cNvSpPr>
          <p:nvPr>
            <p:ph idx="1"/>
          </p:nvPr>
        </p:nvSpPr>
        <p:spPr/>
        <p:txBody>
          <a:bodyPr/>
          <a:lstStyle/>
          <a:p>
            <a:r>
              <a:rPr lang="en-US" dirty="0"/>
              <a:t>Notice that you moved the filter by only one column. The step size as the filter slides across the image is called a </a:t>
            </a:r>
            <a:r>
              <a:rPr lang="en-US" b="1" dirty="0"/>
              <a:t>stride</a:t>
            </a:r>
            <a:r>
              <a:rPr lang="en-US" dirty="0"/>
              <a:t>. Here, the stride is 1. The same operation is repeated to get the third output. A stride size greater than 1 will always downsize the image. If the size is 1, the size of the image will stay the same.</a:t>
            </a:r>
          </a:p>
          <a:p>
            <a:r>
              <a:rPr lang="en-US" dirty="0"/>
              <a:t/>
            </a:r>
            <a:br>
              <a:rPr lang="en-US" dirty="0"/>
            </a:br>
            <a:endParaRPr lang="en-US" dirty="0"/>
          </a:p>
          <a:p>
            <a:r>
              <a:rPr lang="en-US" dirty="0"/>
              <a:t/>
            </a:r>
            <a:br>
              <a:rPr lang="en-US" dirty="0"/>
            </a:br>
            <a:endParaRPr lang="en-IN"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92" y="3429000"/>
            <a:ext cx="63341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39254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38</a:t>
            </a:fld>
            <a:endParaRPr lang="en-IN"/>
          </a:p>
        </p:txBody>
      </p:sp>
      <p:sp>
        <p:nvSpPr>
          <p:cNvPr id="5" name="Content Placeholder 4"/>
          <p:cNvSpPr>
            <a:spLocks noGrp="1"/>
          </p:cNvSpPr>
          <p:nvPr>
            <p:ph idx="1"/>
          </p:nvPr>
        </p:nvSpPr>
        <p:spPr/>
        <p:txBody>
          <a:bodyPr/>
          <a:lstStyle/>
          <a:p>
            <a:r>
              <a:rPr lang="en-US" dirty="0"/>
              <a:t>At last, you are getting the final output.</a:t>
            </a:r>
            <a:br>
              <a:rPr lang="en-US" dirty="0"/>
            </a:br>
            <a:endParaRPr lang="en-US" dirty="0"/>
          </a:p>
          <a:p>
            <a:r>
              <a:rPr lang="en-US" dirty="0"/>
              <a:t/>
            </a:r>
            <a:br>
              <a:rPr lang="en-US" dirty="0"/>
            </a:b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737" y="2590067"/>
            <a:ext cx="7338111" cy="2380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0390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39</a:t>
            </a:fld>
            <a:endParaRPr lang="en-IN"/>
          </a:p>
        </p:txBody>
      </p:sp>
      <p:sp>
        <p:nvSpPr>
          <p:cNvPr id="5" name="Content Placeholder 4"/>
          <p:cNvSpPr>
            <a:spLocks noGrp="1"/>
          </p:cNvSpPr>
          <p:nvPr>
            <p:ph idx="1"/>
          </p:nvPr>
        </p:nvSpPr>
        <p:spPr/>
        <p:txBody>
          <a:bodyPr/>
          <a:lstStyle/>
          <a:p>
            <a:pPr algn="just"/>
            <a:r>
              <a:rPr lang="en-US" sz="2800" dirty="0">
                <a:solidFill>
                  <a:srgbClr val="FF0000"/>
                </a:solidFill>
              </a:rPr>
              <a:t>Pooling</a:t>
            </a:r>
          </a:p>
          <a:p>
            <a:pPr algn="just"/>
            <a:r>
              <a:rPr lang="en-US" dirty="0"/>
              <a:t>Note that pooling is a separate step from convolution. Pooling is used to reduce the image size of width and height. Note that the depth is determined by the number of channels. As the name suggests, all it does is it picks the maximum value in a certain size of the window. Although it’s usually applied spatially to reduce the x, y dimensions of an image.</a:t>
            </a:r>
          </a:p>
          <a:p>
            <a:pPr algn="just"/>
            <a:r>
              <a:rPr lang="en-US" dirty="0"/>
              <a:t/>
            </a:r>
            <a:br>
              <a:rPr lang="en-US" dirty="0"/>
            </a:br>
            <a:endParaRPr lang="en-IN" dirty="0"/>
          </a:p>
        </p:txBody>
      </p:sp>
    </p:spTree>
    <p:extLst>
      <p:ext uri="{BB962C8B-B14F-4D97-AF65-F5344CB8AC3E}">
        <p14:creationId xmlns:p14="http://schemas.microsoft.com/office/powerpoint/2010/main" val="1112300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0EC7E1-EEE0-4F33-9E22-6C8525067935}"/>
              </a:ext>
            </a:extLst>
          </p:cNvPr>
          <p:cNvSpPr>
            <a:spLocks noGrp="1"/>
          </p:cNvSpPr>
          <p:nvPr>
            <p:ph type="title"/>
          </p:nvPr>
        </p:nvSpPr>
        <p:spPr/>
        <p:txBody>
          <a:bodyPr/>
          <a:lstStyle/>
          <a:p>
            <a:r>
              <a:rPr lang="en-IN" dirty="0"/>
              <a:t>Computer Vision Problems</a:t>
            </a:r>
          </a:p>
        </p:txBody>
      </p:sp>
      <p:pic>
        <p:nvPicPr>
          <p:cNvPr id="4" name="Content Placeholder 3">
            <a:extLst>
              <a:ext uri="{FF2B5EF4-FFF2-40B4-BE49-F238E27FC236}">
                <a16:creationId xmlns:a16="http://schemas.microsoft.com/office/drawing/2014/main" xmlns="" id="{19143354-29DD-4618-9027-4B798AF97BB6}"/>
              </a:ext>
            </a:extLst>
          </p:cNvPr>
          <p:cNvPicPr>
            <a:picLocks noGrp="1" noChangeAspect="1"/>
          </p:cNvPicPr>
          <p:nvPr>
            <p:ph idx="1"/>
          </p:nvPr>
        </p:nvPicPr>
        <p:blipFill>
          <a:blip r:embed="rId2"/>
          <a:stretch>
            <a:fillRect/>
          </a:stretch>
        </p:blipFill>
        <p:spPr>
          <a:xfrm>
            <a:off x="1601788" y="2533650"/>
            <a:ext cx="9048750" cy="2647950"/>
          </a:xfrm>
          <a:prstGeom prst="rect">
            <a:avLst/>
          </a:prstGeom>
        </p:spPr>
      </p:pic>
      <p:sp>
        <p:nvSpPr>
          <p:cNvPr id="3" name="Slide Number Placeholder 2">
            <a:extLst>
              <a:ext uri="{FF2B5EF4-FFF2-40B4-BE49-F238E27FC236}">
                <a16:creationId xmlns:a16="http://schemas.microsoft.com/office/drawing/2014/main" xmlns="" id="{BEAB7E4D-E9D1-4210-B3C3-9601042DF67E}"/>
              </a:ext>
            </a:extLst>
          </p:cNvPr>
          <p:cNvSpPr>
            <a:spLocks noGrp="1"/>
          </p:cNvSpPr>
          <p:nvPr>
            <p:ph type="sldNum" sz="quarter" idx="12"/>
          </p:nvPr>
        </p:nvSpPr>
        <p:spPr/>
        <p:txBody>
          <a:bodyPr/>
          <a:lstStyle/>
          <a:p>
            <a:fld id="{7B82AF04-1EAB-404F-846E-7D127F4CFFFA}" type="slidenum">
              <a:rPr lang="en-IN" smtClean="0"/>
              <a:t>4</a:t>
            </a:fld>
            <a:endParaRPr lang="en-IN"/>
          </a:p>
        </p:txBody>
      </p:sp>
    </p:spTree>
    <p:extLst>
      <p:ext uri="{BB962C8B-B14F-4D97-AF65-F5344CB8AC3E}">
        <p14:creationId xmlns:p14="http://schemas.microsoft.com/office/powerpoint/2010/main" val="269645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40</a:t>
            </a:fld>
            <a:endParaRPr lang="en-IN"/>
          </a:p>
        </p:txBody>
      </p:sp>
      <p:sp>
        <p:nvSpPr>
          <p:cNvPr id="5" name="Content Placeholder 4"/>
          <p:cNvSpPr>
            <a:spLocks noGrp="1"/>
          </p:cNvSpPr>
          <p:nvPr>
            <p:ph idx="1"/>
          </p:nvPr>
        </p:nvSpPr>
        <p:spPr/>
        <p:txBody>
          <a:bodyPr/>
          <a:lstStyle/>
          <a:p>
            <a:r>
              <a:rPr lang="en-US" sz="2800" b="1" dirty="0"/>
              <a:t>Max-Pooling</a:t>
            </a:r>
            <a:endParaRPr lang="en-US" sz="2800" dirty="0"/>
          </a:p>
          <a:p>
            <a:r>
              <a:rPr lang="en-US" sz="2800" dirty="0"/>
              <a:t>Max pooling is used to reduce the image size by mapping the size of a given window into a single result by taking the maximum value of the elements in the window</a:t>
            </a:r>
            <a:r>
              <a:rPr lang="en-US" sz="2800" dirty="0" smtClean="0"/>
              <a:t>.</a:t>
            </a:r>
          </a:p>
          <a:p>
            <a:endParaRPr lang="en-US" sz="2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371" y="4205288"/>
            <a:ext cx="57721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17437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2EE6FA-2583-4261-98CF-9ABF6C045EB8}"/>
              </a:ext>
            </a:extLst>
          </p:cNvPr>
          <p:cNvSpPr>
            <a:spLocks noGrp="1"/>
          </p:cNvSpPr>
          <p:nvPr>
            <p:ph type="title"/>
          </p:nvPr>
        </p:nvSpPr>
        <p:spPr/>
        <p:txBody>
          <a:bodyPr/>
          <a:lstStyle/>
          <a:p>
            <a:r>
              <a:rPr lang="en-IN" dirty="0"/>
              <a:t>E</a:t>
            </a:r>
            <a:r>
              <a:rPr lang="en-IN" dirty="0" smtClean="0"/>
              <a:t>xample:</a:t>
            </a:r>
            <a:endParaRPr lang="en-IN" dirty="0"/>
          </a:p>
        </p:txBody>
      </p:sp>
      <p:sp>
        <p:nvSpPr>
          <p:cNvPr id="3" name="Slide Number Placeholder 2">
            <a:extLst>
              <a:ext uri="{FF2B5EF4-FFF2-40B4-BE49-F238E27FC236}">
                <a16:creationId xmlns:a16="http://schemas.microsoft.com/office/drawing/2014/main" xmlns="" id="{3C7AEB8E-862D-42D1-AC78-FF7C74CB2C6D}"/>
              </a:ext>
            </a:extLst>
          </p:cNvPr>
          <p:cNvSpPr>
            <a:spLocks noGrp="1"/>
          </p:cNvSpPr>
          <p:nvPr>
            <p:ph type="sldNum" sz="quarter" idx="12"/>
          </p:nvPr>
        </p:nvSpPr>
        <p:spPr/>
        <p:txBody>
          <a:bodyPr/>
          <a:lstStyle/>
          <a:p>
            <a:fld id="{7B82AF04-1EAB-404F-846E-7D127F4CFFFA}" type="slidenum">
              <a:rPr lang="en-IN" smtClean="0"/>
              <a:t>41</a:t>
            </a:fld>
            <a:endParaRPr lang="en-IN"/>
          </a:p>
        </p:txBody>
      </p:sp>
      <p:sp>
        <p:nvSpPr>
          <p:cNvPr id="5" name="Content Placeholder 4"/>
          <p:cNvSpPr>
            <a:spLocks noGrp="1"/>
          </p:cNvSpPr>
          <p:nvPr>
            <p:ph idx="1"/>
          </p:nvPr>
        </p:nvSpPr>
        <p:spPr/>
        <p:txBody>
          <a:bodyPr/>
          <a:lstStyle/>
          <a:p>
            <a:r>
              <a:rPr lang="en-US" sz="2800" dirty="0"/>
              <a:t>Average-Pooling</a:t>
            </a:r>
          </a:p>
          <a:p>
            <a:r>
              <a:rPr lang="en-US" sz="2800" dirty="0"/>
              <a:t>It’s same as max-pooling except that it averages the windows instead of picking the maximum value.</a:t>
            </a:r>
          </a:p>
          <a:p>
            <a:r>
              <a:rPr lang="en-US" sz="2800" dirty="0"/>
              <a:t/>
            </a:r>
            <a:br>
              <a:rPr lang="en-US" sz="2800" dirty="0"/>
            </a:b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852" y="3533775"/>
            <a:ext cx="6477861" cy="1835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3263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BA2FD7-2E34-4B5C-B003-11B856CA75B7}"/>
              </a:ext>
            </a:extLst>
          </p:cNvPr>
          <p:cNvSpPr>
            <a:spLocks noGrp="1"/>
          </p:cNvSpPr>
          <p:nvPr>
            <p:ph type="title"/>
          </p:nvPr>
        </p:nvSpPr>
        <p:spPr/>
        <p:txBody>
          <a:bodyPr/>
          <a:lstStyle/>
          <a:p>
            <a:r>
              <a:rPr lang="en-IN" dirty="0"/>
              <a:t>CNN can also work on </a:t>
            </a:r>
          </a:p>
        </p:txBody>
      </p:sp>
      <p:sp>
        <p:nvSpPr>
          <p:cNvPr id="3" name="Content Placeholder 2">
            <a:extLst>
              <a:ext uri="{FF2B5EF4-FFF2-40B4-BE49-F238E27FC236}">
                <a16:creationId xmlns:a16="http://schemas.microsoft.com/office/drawing/2014/main" xmlns="" id="{F124C9C0-C581-46F7-A075-1FC1D1ECC6E2}"/>
              </a:ext>
            </a:extLst>
          </p:cNvPr>
          <p:cNvSpPr>
            <a:spLocks noGrp="1"/>
          </p:cNvSpPr>
          <p:nvPr>
            <p:ph idx="1"/>
          </p:nvPr>
        </p:nvSpPr>
        <p:spPr/>
        <p:txBody>
          <a:bodyPr/>
          <a:lstStyle/>
          <a:p>
            <a:pPr>
              <a:buFont typeface="Arial" panose="020B0604020202020204" pitchFamily="34" charset="0"/>
              <a:buChar char="•"/>
            </a:pPr>
            <a:r>
              <a:rPr lang="en-IN" dirty="0"/>
              <a:t>Audio classification</a:t>
            </a:r>
          </a:p>
          <a:p>
            <a:pPr>
              <a:buFont typeface="Arial" panose="020B0604020202020204" pitchFamily="34" charset="0"/>
              <a:buChar char="•"/>
            </a:pPr>
            <a:r>
              <a:rPr lang="en-IN" dirty="0"/>
              <a:t>Text Classification</a:t>
            </a:r>
          </a:p>
        </p:txBody>
      </p:sp>
      <p:sp>
        <p:nvSpPr>
          <p:cNvPr id="4" name="Slide Number Placeholder 3">
            <a:extLst>
              <a:ext uri="{FF2B5EF4-FFF2-40B4-BE49-F238E27FC236}">
                <a16:creationId xmlns:a16="http://schemas.microsoft.com/office/drawing/2014/main" xmlns="" id="{23086BED-FF9E-4CBC-96C2-1B8C794761C6}"/>
              </a:ext>
            </a:extLst>
          </p:cNvPr>
          <p:cNvSpPr>
            <a:spLocks noGrp="1"/>
          </p:cNvSpPr>
          <p:nvPr>
            <p:ph type="sldNum" sz="quarter" idx="12"/>
          </p:nvPr>
        </p:nvSpPr>
        <p:spPr/>
        <p:txBody>
          <a:bodyPr/>
          <a:lstStyle/>
          <a:p>
            <a:fld id="{7B82AF04-1EAB-404F-846E-7D127F4CFFFA}" type="slidenum">
              <a:rPr lang="en-IN" smtClean="0"/>
              <a:t>42</a:t>
            </a:fld>
            <a:endParaRPr lang="en-IN"/>
          </a:p>
        </p:txBody>
      </p:sp>
    </p:spTree>
    <p:extLst>
      <p:ext uri="{BB962C8B-B14F-4D97-AF65-F5344CB8AC3E}">
        <p14:creationId xmlns:p14="http://schemas.microsoft.com/office/powerpoint/2010/main" val="2277174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238982-FA61-4391-9E05-1C848B260301}"/>
              </a:ext>
            </a:extLst>
          </p:cNvPr>
          <p:cNvSpPr>
            <a:spLocks noGrp="1"/>
          </p:cNvSpPr>
          <p:nvPr>
            <p:ph type="title"/>
          </p:nvPr>
        </p:nvSpPr>
        <p:spPr/>
        <p:txBody>
          <a:bodyPr>
            <a:normAutofit/>
          </a:bodyPr>
          <a:lstStyle/>
          <a:p>
            <a:r>
              <a:rPr lang="en-IN" dirty="0" smtClean="0"/>
              <a:t>References</a:t>
            </a:r>
            <a:r>
              <a:rPr lang="en-IN" sz="1800" dirty="0">
                <a:solidFill>
                  <a:srgbClr val="FF0000"/>
                </a:solidFill>
              </a:rPr>
              <a:t/>
            </a:r>
            <a:br>
              <a:rPr lang="en-IN" sz="1800" dirty="0">
                <a:solidFill>
                  <a:srgbClr val="FF0000"/>
                </a:solidFill>
              </a:rPr>
            </a:br>
            <a:r>
              <a:rPr lang="en-IN" sz="1800" dirty="0">
                <a:solidFill>
                  <a:srgbClr val="FF0000"/>
                </a:solidFill>
                <a:hlinkClick r:id="rId2"/>
              </a:rPr>
              <a:t>https://</a:t>
            </a:r>
            <a:r>
              <a:rPr lang="en-IN" sz="1800" dirty="0" smtClean="0">
                <a:solidFill>
                  <a:srgbClr val="FF0000"/>
                </a:solidFill>
                <a:hlinkClick r:id="rId2"/>
              </a:rPr>
              <a:t>towardsdatascience.com/a-comprehensive-guide-to-convolutional-neural-networks-the-eli5-way-3bd2b1164a53</a:t>
            </a:r>
            <a:r>
              <a:rPr lang="en-IN" sz="1800" dirty="0" smtClean="0">
                <a:solidFill>
                  <a:srgbClr val="FF0000"/>
                </a:solidFill>
              </a:rPr>
              <a:t/>
            </a:r>
            <a:br>
              <a:rPr lang="en-IN" sz="1800" dirty="0" smtClean="0">
                <a:solidFill>
                  <a:srgbClr val="FF0000"/>
                </a:solidFill>
              </a:rPr>
            </a:br>
            <a:r>
              <a:rPr lang="en-IN" sz="1800" dirty="0">
                <a:solidFill>
                  <a:srgbClr val="FF0000"/>
                </a:solidFill>
              </a:rPr>
              <a:t/>
            </a:r>
            <a:br>
              <a:rPr lang="en-IN" sz="1800" dirty="0">
                <a:solidFill>
                  <a:srgbClr val="FF0000"/>
                </a:solidFill>
              </a:rPr>
            </a:br>
            <a:r>
              <a:rPr lang="en-IN" sz="1800" dirty="0">
                <a:solidFill>
                  <a:srgbClr val="FF0000"/>
                </a:solidFill>
                <a:hlinkClick r:id="rId3"/>
              </a:rPr>
              <a:t>https</a:t>
            </a:r>
            <a:r>
              <a:rPr lang="en-IN" sz="1800">
                <a:solidFill>
                  <a:srgbClr val="FF0000"/>
                </a:solidFill>
                <a:hlinkClick r:id="rId3"/>
              </a:rPr>
              <a:t>://</a:t>
            </a:r>
            <a:r>
              <a:rPr lang="en-IN" sz="1800" smtClean="0">
                <a:solidFill>
                  <a:srgbClr val="FF0000"/>
                </a:solidFill>
                <a:hlinkClick r:id="rId3"/>
              </a:rPr>
              <a:t>www.youtube.com/watch?v=FmpDIaiMIeA&amp;t=449s</a:t>
            </a:r>
            <a:r>
              <a:rPr lang="en-IN" sz="1800" smtClean="0">
                <a:solidFill>
                  <a:srgbClr val="FF0000"/>
                </a:solidFill>
              </a:rPr>
              <a:t/>
            </a:r>
            <a:br>
              <a:rPr lang="en-IN" sz="1800" smtClean="0">
                <a:solidFill>
                  <a:srgbClr val="FF0000"/>
                </a:solidFill>
              </a:rPr>
            </a:br>
            <a:r>
              <a:rPr lang="en-IN" sz="1800">
                <a:solidFill>
                  <a:srgbClr val="FF0000"/>
                </a:solidFill>
              </a:rPr>
              <a:t/>
            </a:r>
            <a:br>
              <a:rPr lang="en-IN" sz="1800">
                <a:solidFill>
                  <a:srgbClr val="FF0000"/>
                </a:solidFill>
              </a:rPr>
            </a:br>
            <a:r>
              <a:rPr lang="en-IN" sz="1800">
                <a:solidFill>
                  <a:srgbClr val="FF0000"/>
                </a:solidFill>
                <a:hlinkClick r:id="rId4"/>
              </a:rPr>
              <a:t>https://</a:t>
            </a:r>
            <a:r>
              <a:rPr lang="en-IN" sz="1800" smtClean="0">
                <a:solidFill>
                  <a:srgbClr val="FF0000"/>
                </a:solidFill>
                <a:hlinkClick r:id="rId4"/>
              </a:rPr>
              <a:t>towardsdatascience.com/a-beginners-guide-to-convolutional-neural-networks-cnns-14649dbddce8</a:t>
            </a:r>
            <a:r>
              <a:rPr lang="en-IN" sz="1800" smtClean="0">
                <a:solidFill>
                  <a:srgbClr val="FF0000"/>
                </a:solidFill>
              </a:rPr>
              <a:t/>
            </a:r>
            <a:br>
              <a:rPr lang="en-IN" sz="1800" smtClean="0">
                <a:solidFill>
                  <a:srgbClr val="FF0000"/>
                </a:solidFill>
              </a:rPr>
            </a:br>
            <a:r>
              <a:rPr lang="en-IN" sz="1800" dirty="0" smtClean="0">
                <a:solidFill>
                  <a:srgbClr val="FF0000"/>
                </a:solidFill>
              </a:rPr>
              <a:t/>
            </a:r>
            <a:br>
              <a:rPr lang="en-IN" sz="1800" dirty="0" smtClean="0">
                <a:solidFill>
                  <a:srgbClr val="FF0000"/>
                </a:solidFill>
              </a:rPr>
            </a:br>
            <a:endParaRPr lang="en-IN" sz="1800" dirty="0">
              <a:solidFill>
                <a:srgbClr val="FF0000"/>
              </a:solidFill>
            </a:endParaRPr>
          </a:p>
        </p:txBody>
      </p:sp>
      <p:sp>
        <p:nvSpPr>
          <p:cNvPr id="2" name="Slide Number Placeholder 1">
            <a:extLst>
              <a:ext uri="{FF2B5EF4-FFF2-40B4-BE49-F238E27FC236}">
                <a16:creationId xmlns:a16="http://schemas.microsoft.com/office/drawing/2014/main" xmlns="" id="{C3584B40-20B0-4CA2-B8D6-911949657221}"/>
              </a:ext>
            </a:extLst>
          </p:cNvPr>
          <p:cNvSpPr>
            <a:spLocks noGrp="1"/>
          </p:cNvSpPr>
          <p:nvPr>
            <p:ph type="sldNum" sz="quarter" idx="12"/>
          </p:nvPr>
        </p:nvSpPr>
        <p:spPr/>
        <p:txBody>
          <a:bodyPr/>
          <a:lstStyle/>
          <a:p>
            <a:fld id="{7B82AF04-1EAB-404F-846E-7D127F4CFFFA}" type="slidenum">
              <a:rPr lang="en-IN" smtClean="0"/>
              <a:t>43</a:t>
            </a:fld>
            <a:endParaRPr lang="en-IN"/>
          </a:p>
        </p:txBody>
      </p:sp>
    </p:spTree>
    <p:extLst>
      <p:ext uri="{BB962C8B-B14F-4D97-AF65-F5344CB8AC3E}">
        <p14:creationId xmlns:p14="http://schemas.microsoft.com/office/powerpoint/2010/main" val="3155125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9238982-FA61-4391-9E05-1C848B260301}"/>
              </a:ext>
            </a:extLst>
          </p:cNvPr>
          <p:cNvSpPr>
            <a:spLocks noGrp="1"/>
          </p:cNvSpPr>
          <p:nvPr>
            <p:ph type="title"/>
          </p:nvPr>
        </p:nvSpPr>
        <p:spPr/>
        <p:txBody>
          <a:bodyPr/>
          <a:lstStyle/>
          <a:p>
            <a:r>
              <a:rPr lang="en-IN" dirty="0"/>
              <a:t>Thank You</a:t>
            </a:r>
          </a:p>
        </p:txBody>
      </p:sp>
      <p:sp>
        <p:nvSpPr>
          <p:cNvPr id="2" name="Slide Number Placeholder 1">
            <a:extLst>
              <a:ext uri="{FF2B5EF4-FFF2-40B4-BE49-F238E27FC236}">
                <a16:creationId xmlns:a16="http://schemas.microsoft.com/office/drawing/2014/main" xmlns="" id="{C3584B40-20B0-4CA2-B8D6-911949657221}"/>
              </a:ext>
            </a:extLst>
          </p:cNvPr>
          <p:cNvSpPr>
            <a:spLocks noGrp="1"/>
          </p:cNvSpPr>
          <p:nvPr>
            <p:ph type="sldNum" sz="quarter" idx="12"/>
          </p:nvPr>
        </p:nvSpPr>
        <p:spPr/>
        <p:txBody>
          <a:bodyPr/>
          <a:lstStyle/>
          <a:p>
            <a:fld id="{7B82AF04-1EAB-404F-846E-7D127F4CFFFA}" type="slidenum">
              <a:rPr lang="en-IN" smtClean="0"/>
              <a:t>44</a:t>
            </a:fld>
            <a:endParaRPr lang="en-IN"/>
          </a:p>
        </p:txBody>
      </p:sp>
    </p:spTree>
    <p:extLst>
      <p:ext uri="{BB962C8B-B14F-4D97-AF65-F5344CB8AC3E}">
        <p14:creationId xmlns:p14="http://schemas.microsoft.com/office/powerpoint/2010/main" val="275667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E23DB0-D972-4356-A5A0-A7B9CC85B1AB}"/>
              </a:ext>
            </a:extLst>
          </p:cNvPr>
          <p:cNvSpPr>
            <a:spLocks noGrp="1"/>
          </p:cNvSpPr>
          <p:nvPr>
            <p:ph type="title"/>
          </p:nvPr>
        </p:nvSpPr>
        <p:spPr/>
        <p:txBody>
          <a:bodyPr/>
          <a:lstStyle/>
          <a:p>
            <a:r>
              <a:rPr lang="en-IN" dirty="0"/>
              <a:t>Supervised Learning</a:t>
            </a:r>
          </a:p>
        </p:txBody>
      </p:sp>
      <p:sp>
        <p:nvSpPr>
          <p:cNvPr id="4" name="Content Placeholder 3">
            <a:extLst>
              <a:ext uri="{FF2B5EF4-FFF2-40B4-BE49-F238E27FC236}">
                <a16:creationId xmlns:a16="http://schemas.microsoft.com/office/drawing/2014/main" xmlns="" id="{B4243BFA-24B9-4EA6-94DC-1F4C522004BB}"/>
              </a:ext>
            </a:extLst>
          </p:cNvPr>
          <p:cNvSpPr>
            <a:spLocks noGrp="1"/>
          </p:cNvSpPr>
          <p:nvPr>
            <p:ph sz="half" idx="2"/>
          </p:nvPr>
        </p:nvSpPr>
        <p:spPr>
          <a:xfrm>
            <a:off x="4678532" y="1845735"/>
            <a:ext cx="6477148" cy="4023360"/>
          </a:xfrm>
        </p:spPr>
        <p:txBody>
          <a:bodyPr>
            <a:normAutofit/>
          </a:bodyPr>
          <a:lstStyle/>
          <a:p>
            <a:pPr>
              <a:buFont typeface="Arial" panose="020B0604020202020204" pitchFamily="34" charset="0"/>
              <a:buChar char="•"/>
            </a:pPr>
            <a:r>
              <a:rPr lang="en-IN" dirty="0">
                <a:solidFill>
                  <a:srgbClr val="FF0000"/>
                </a:solidFill>
              </a:rPr>
              <a:t>Training Set: </a:t>
            </a:r>
            <a:r>
              <a:rPr lang="en-IN" dirty="0"/>
              <a:t>is a list of training examples</a:t>
            </a:r>
          </a:p>
          <a:p>
            <a:pPr>
              <a:buFont typeface="Arial" panose="020B0604020202020204" pitchFamily="34" charset="0"/>
              <a:buChar char="•"/>
            </a:pPr>
            <a:r>
              <a:rPr lang="en-IN" dirty="0">
                <a:solidFill>
                  <a:srgbClr val="FF0000"/>
                </a:solidFill>
              </a:rPr>
              <a:t>Training example: </a:t>
            </a:r>
            <a:r>
              <a:rPr lang="en-IN" dirty="0"/>
              <a:t>is an ordered pair (input variable, output variable)</a:t>
            </a:r>
          </a:p>
          <a:p>
            <a:pPr>
              <a:buFont typeface="Arial" panose="020B0604020202020204" pitchFamily="34" charset="0"/>
              <a:buChar char="•"/>
            </a:pPr>
            <a:r>
              <a:rPr lang="en-IN" dirty="0"/>
              <a:t>The algorithm is trained using the training set.</a:t>
            </a:r>
          </a:p>
          <a:p>
            <a:pPr>
              <a:buFont typeface="Arial" panose="020B0604020202020204" pitchFamily="34" charset="0"/>
              <a:buChar char="•"/>
            </a:pPr>
            <a:r>
              <a:rPr lang="en-IN" dirty="0"/>
              <a:t>The</a:t>
            </a:r>
            <a:r>
              <a:rPr lang="en-IN" dirty="0">
                <a:solidFill>
                  <a:srgbClr val="FF0000"/>
                </a:solidFill>
              </a:rPr>
              <a:t> goal </a:t>
            </a:r>
            <a:r>
              <a:rPr lang="en-IN" dirty="0"/>
              <a:t>is, given a training set, to learn a function h : X → Y so that h(x) is a “good” predictor for the corresponding value of y. Function h is called a hypothesis. </a:t>
            </a:r>
          </a:p>
          <a:p>
            <a:r>
              <a:rPr lang="en-IN" dirty="0"/>
              <a:t> X: space of input values</a:t>
            </a:r>
          </a:p>
          <a:p>
            <a:r>
              <a:rPr lang="en-IN" dirty="0"/>
              <a:t> Y: space of output values</a:t>
            </a:r>
          </a:p>
          <a:p>
            <a:r>
              <a:rPr lang="en-IN" dirty="0"/>
              <a:t> </a:t>
            </a:r>
          </a:p>
        </p:txBody>
      </p:sp>
      <p:sp>
        <p:nvSpPr>
          <p:cNvPr id="8" name="Content Placeholder 7">
            <a:extLst>
              <a:ext uri="{FF2B5EF4-FFF2-40B4-BE49-F238E27FC236}">
                <a16:creationId xmlns:a16="http://schemas.microsoft.com/office/drawing/2014/main" xmlns="" id="{0A3C31D6-559A-4F3B-85D8-37EEB7E21D36}"/>
              </a:ext>
            </a:extLst>
          </p:cNvPr>
          <p:cNvSpPr>
            <a:spLocks noGrp="1"/>
          </p:cNvSpPr>
          <p:nvPr>
            <p:ph sz="half" idx="1"/>
          </p:nvPr>
        </p:nvSpPr>
        <p:spPr>
          <a:xfrm>
            <a:off x="1097279" y="1845734"/>
            <a:ext cx="3359311" cy="4023360"/>
          </a:xfrm>
        </p:spPr>
        <p:txBody>
          <a:bodyPr>
            <a:normAutofit/>
          </a:bodyPr>
          <a:lstStyle/>
          <a:p>
            <a:endParaRPr lang="en-IN" dirty="0"/>
          </a:p>
        </p:txBody>
      </p:sp>
      <p:pic>
        <p:nvPicPr>
          <p:cNvPr id="9" name="Picture 8">
            <a:extLst>
              <a:ext uri="{FF2B5EF4-FFF2-40B4-BE49-F238E27FC236}">
                <a16:creationId xmlns:a16="http://schemas.microsoft.com/office/drawing/2014/main" xmlns="" id="{0237556A-7BBD-495B-9007-E6285C4758F8}"/>
              </a:ext>
            </a:extLst>
          </p:cNvPr>
          <p:cNvPicPr>
            <a:picLocks noChangeAspect="1"/>
          </p:cNvPicPr>
          <p:nvPr/>
        </p:nvPicPr>
        <p:blipFill>
          <a:blip r:embed="rId2"/>
          <a:stretch>
            <a:fillRect/>
          </a:stretch>
        </p:blipFill>
        <p:spPr>
          <a:xfrm>
            <a:off x="936624" y="2201661"/>
            <a:ext cx="3519966" cy="3177939"/>
          </a:xfrm>
          <a:prstGeom prst="rect">
            <a:avLst/>
          </a:prstGeom>
        </p:spPr>
      </p:pic>
      <p:sp>
        <p:nvSpPr>
          <p:cNvPr id="12" name="Slide Number Placeholder 11">
            <a:extLst>
              <a:ext uri="{FF2B5EF4-FFF2-40B4-BE49-F238E27FC236}">
                <a16:creationId xmlns:a16="http://schemas.microsoft.com/office/drawing/2014/main" xmlns="" id="{A5F010AD-A251-4922-BBAC-0F2B36DD7374}"/>
              </a:ext>
            </a:extLst>
          </p:cNvPr>
          <p:cNvSpPr>
            <a:spLocks noGrp="1"/>
          </p:cNvSpPr>
          <p:nvPr>
            <p:ph type="sldNum" sz="quarter" idx="12"/>
          </p:nvPr>
        </p:nvSpPr>
        <p:spPr/>
        <p:txBody>
          <a:bodyPr/>
          <a:lstStyle/>
          <a:p>
            <a:fld id="{7B82AF04-1EAB-404F-846E-7D127F4CFFFA}" type="slidenum">
              <a:rPr lang="en-IN" smtClean="0"/>
              <a:t>5</a:t>
            </a:fld>
            <a:endParaRPr lang="en-IN"/>
          </a:p>
        </p:txBody>
      </p:sp>
    </p:spTree>
    <p:extLst>
      <p:ext uri="{BB962C8B-B14F-4D97-AF65-F5344CB8AC3E}">
        <p14:creationId xmlns:p14="http://schemas.microsoft.com/office/powerpoint/2010/main" val="245894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1FC87C-8FF1-47C7-9B92-393484A6DFBB}"/>
              </a:ext>
            </a:extLst>
          </p:cNvPr>
          <p:cNvSpPr>
            <a:spLocks noGrp="1"/>
          </p:cNvSpPr>
          <p:nvPr>
            <p:ph type="title"/>
          </p:nvPr>
        </p:nvSpPr>
        <p:spPr/>
        <p:txBody>
          <a:bodyPr/>
          <a:lstStyle/>
          <a:p>
            <a:r>
              <a:rPr lang="en-IN" dirty="0"/>
              <a:t>Classification</a:t>
            </a:r>
          </a:p>
        </p:txBody>
      </p:sp>
      <p:sp>
        <p:nvSpPr>
          <p:cNvPr id="3" name="Content Placeholder 2">
            <a:extLst>
              <a:ext uri="{FF2B5EF4-FFF2-40B4-BE49-F238E27FC236}">
                <a16:creationId xmlns:a16="http://schemas.microsoft.com/office/drawing/2014/main" xmlns="" id="{33D5E633-710D-4F4F-8B8A-144654217A04}"/>
              </a:ext>
            </a:extLst>
          </p:cNvPr>
          <p:cNvSpPr>
            <a:spLocks noGrp="1"/>
          </p:cNvSpPr>
          <p:nvPr>
            <p:ph idx="1"/>
          </p:nvPr>
        </p:nvSpPr>
        <p:spPr>
          <a:xfrm>
            <a:off x="1216240" y="1845734"/>
            <a:ext cx="9939439" cy="4023360"/>
          </a:xfrm>
        </p:spPr>
        <p:txBody>
          <a:bodyPr/>
          <a:lstStyle/>
          <a:p>
            <a:pPr>
              <a:buFont typeface="Arial" panose="020B0604020202020204" pitchFamily="34" charset="0"/>
              <a:buChar char="•"/>
            </a:pPr>
            <a:r>
              <a:rPr lang="en-IN" dirty="0"/>
              <a:t>If the output values to be predicted are discrete </a:t>
            </a:r>
          </a:p>
          <a:p>
            <a:pPr>
              <a:buFont typeface="Arial" panose="020B0604020202020204" pitchFamily="34" charset="0"/>
              <a:buChar char="•"/>
            </a:pPr>
            <a:r>
              <a:rPr lang="en-IN" dirty="0"/>
              <a:t>Like predicting the types of fruits </a:t>
            </a:r>
          </a:p>
          <a:p>
            <a:pPr>
              <a:buFont typeface="Arial" panose="020B0604020202020204" pitchFamily="34" charset="0"/>
              <a:buChar char="•"/>
            </a:pPr>
            <a:r>
              <a:rPr lang="en-IN" dirty="0"/>
              <a:t>Types:</a:t>
            </a:r>
          </a:p>
          <a:p>
            <a:pPr lvl="1"/>
            <a:r>
              <a:rPr lang="en-IN" dirty="0"/>
              <a:t>Binary Classification</a:t>
            </a:r>
          </a:p>
          <a:p>
            <a:pPr lvl="1"/>
            <a:r>
              <a:rPr lang="en-IN" dirty="0"/>
              <a:t>Multiclass classification</a:t>
            </a:r>
          </a:p>
        </p:txBody>
      </p:sp>
      <p:sp>
        <p:nvSpPr>
          <p:cNvPr id="4" name="Slide Number Placeholder 3">
            <a:extLst>
              <a:ext uri="{FF2B5EF4-FFF2-40B4-BE49-F238E27FC236}">
                <a16:creationId xmlns:a16="http://schemas.microsoft.com/office/drawing/2014/main" xmlns="" id="{8BD42EA5-B425-411D-B4E0-3A7BDB7EBCA8}"/>
              </a:ext>
            </a:extLst>
          </p:cNvPr>
          <p:cNvSpPr>
            <a:spLocks noGrp="1"/>
          </p:cNvSpPr>
          <p:nvPr>
            <p:ph type="sldNum" sz="quarter" idx="12"/>
          </p:nvPr>
        </p:nvSpPr>
        <p:spPr/>
        <p:txBody>
          <a:bodyPr/>
          <a:lstStyle/>
          <a:p>
            <a:fld id="{7B82AF04-1EAB-404F-846E-7D127F4CFFFA}" type="slidenum">
              <a:rPr lang="en-IN" smtClean="0"/>
              <a:t>6</a:t>
            </a:fld>
            <a:endParaRPr lang="en-IN"/>
          </a:p>
        </p:txBody>
      </p:sp>
    </p:spTree>
    <p:extLst>
      <p:ext uri="{BB962C8B-B14F-4D97-AF65-F5344CB8AC3E}">
        <p14:creationId xmlns:p14="http://schemas.microsoft.com/office/powerpoint/2010/main" val="407623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BAC20-A36B-4A5A-BDF1-98880AEE14DA}"/>
              </a:ext>
            </a:extLst>
          </p:cNvPr>
          <p:cNvSpPr>
            <a:spLocks noGrp="1"/>
          </p:cNvSpPr>
          <p:nvPr>
            <p:ph type="title"/>
          </p:nvPr>
        </p:nvSpPr>
        <p:spPr/>
        <p:txBody>
          <a:bodyPr>
            <a:normAutofit/>
          </a:bodyPr>
          <a:lstStyle/>
          <a:p>
            <a:r>
              <a:rPr lang="en-IN" dirty="0"/>
              <a:t>CNN- feedforward neural network with a special structure </a:t>
            </a:r>
          </a:p>
        </p:txBody>
      </p:sp>
      <p:sp>
        <p:nvSpPr>
          <p:cNvPr id="8" name="Content Placeholder 7">
            <a:extLst>
              <a:ext uri="{FF2B5EF4-FFF2-40B4-BE49-F238E27FC236}">
                <a16:creationId xmlns:a16="http://schemas.microsoft.com/office/drawing/2014/main" xmlns="" id="{E5ED14EE-C9DD-4D28-8D38-E2105A35B349}"/>
              </a:ext>
            </a:extLst>
          </p:cNvPr>
          <p:cNvSpPr>
            <a:spLocks noGrp="1"/>
          </p:cNvSpPr>
          <p:nvPr>
            <p:ph idx="1"/>
          </p:nvPr>
        </p:nvSpPr>
        <p:spPr/>
        <p:txBody>
          <a:bodyPr/>
          <a:lstStyle/>
          <a:p>
            <a:pPr>
              <a:buFont typeface="Arial" panose="020B0604020202020204" pitchFamily="34" charset="0"/>
              <a:buChar char="•"/>
            </a:pPr>
            <a:r>
              <a:rPr lang="en-IN" dirty="0">
                <a:solidFill>
                  <a:srgbClr val="FF0000"/>
                </a:solidFill>
              </a:rPr>
              <a:t>Sparse local connectivity </a:t>
            </a:r>
            <a:r>
              <a:rPr lang="en-IN" dirty="0"/>
              <a:t>between layers (except the last output layer). Reduces the number of parameters to be learned</a:t>
            </a:r>
          </a:p>
          <a:p>
            <a:endParaRPr lang="en-IN" dirty="0"/>
          </a:p>
          <a:p>
            <a:endParaRPr lang="en-IN" dirty="0"/>
          </a:p>
          <a:p>
            <a:endParaRPr lang="en-IN" dirty="0"/>
          </a:p>
          <a:p>
            <a:pPr>
              <a:buFont typeface="Arial" panose="020B0604020202020204" pitchFamily="34" charset="0"/>
              <a:buChar char="•"/>
            </a:pPr>
            <a:r>
              <a:rPr lang="en-IN" dirty="0">
                <a:solidFill>
                  <a:srgbClr val="FF0000"/>
                </a:solidFill>
              </a:rPr>
              <a:t>Shared weights </a:t>
            </a:r>
            <a:r>
              <a:rPr lang="en-IN" dirty="0"/>
              <a:t>: Neurons in one layer have the same weights. Helps capture the local properties of the signal</a:t>
            </a:r>
          </a:p>
        </p:txBody>
      </p:sp>
      <p:pic>
        <p:nvPicPr>
          <p:cNvPr id="9" name="Picture 8">
            <a:extLst>
              <a:ext uri="{FF2B5EF4-FFF2-40B4-BE49-F238E27FC236}">
                <a16:creationId xmlns:a16="http://schemas.microsoft.com/office/drawing/2014/main" xmlns="" id="{8FAC205C-3FAA-4D17-9EAC-6CFAA67B8263}"/>
              </a:ext>
            </a:extLst>
          </p:cNvPr>
          <p:cNvPicPr>
            <a:picLocks noChangeAspect="1"/>
          </p:cNvPicPr>
          <p:nvPr/>
        </p:nvPicPr>
        <p:blipFill>
          <a:blip r:embed="rId2"/>
          <a:stretch>
            <a:fillRect/>
          </a:stretch>
        </p:blipFill>
        <p:spPr>
          <a:xfrm>
            <a:off x="4296005" y="2225222"/>
            <a:ext cx="3010317" cy="1632192"/>
          </a:xfrm>
          <a:prstGeom prst="rect">
            <a:avLst/>
          </a:prstGeom>
        </p:spPr>
      </p:pic>
      <p:pic>
        <p:nvPicPr>
          <p:cNvPr id="10" name="Picture 9">
            <a:extLst>
              <a:ext uri="{FF2B5EF4-FFF2-40B4-BE49-F238E27FC236}">
                <a16:creationId xmlns:a16="http://schemas.microsoft.com/office/drawing/2014/main" xmlns="" id="{E6BB662B-1969-4E52-9616-35DD4DF7FC0E}"/>
              </a:ext>
            </a:extLst>
          </p:cNvPr>
          <p:cNvPicPr>
            <a:picLocks noChangeAspect="1"/>
          </p:cNvPicPr>
          <p:nvPr/>
        </p:nvPicPr>
        <p:blipFill>
          <a:blip r:embed="rId3"/>
          <a:stretch>
            <a:fillRect/>
          </a:stretch>
        </p:blipFill>
        <p:spPr>
          <a:xfrm>
            <a:off x="4296005" y="4782311"/>
            <a:ext cx="3307164" cy="1395082"/>
          </a:xfrm>
          <a:prstGeom prst="rect">
            <a:avLst/>
          </a:prstGeom>
        </p:spPr>
      </p:pic>
      <p:sp>
        <p:nvSpPr>
          <p:cNvPr id="3" name="Slide Number Placeholder 2">
            <a:extLst>
              <a:ext uri="{FF2B5EF4-FFF2-40B4-BE49-F238E27FC236}">
                <a16:creationId xmlns:a16="http://schemas.microsoft.com/office/drawing/2014/main" xmlns="" id="{B6721973-63C2-4556-8D0A-B186572D7FAE}"/>
              </a:ext>
            </a:extLst>
          </p:cNvPr>
          <p:cNvSpPr>
            <a:spLocks noGrp="1"/>
          </p:cNvSpPr>
          <p:nvPr>
            <p:ph type="sldNum" sz="quarter" idx="12"/>
          </p:nvPr>
        </p:nvSpPr>
        <p:spPr/>
        <p:txBody>
          <a:bodyPr/>
          <a:lstStyle/>
          <a:p>
            <a:fld id="{7B82AF04-1EAB-404F-846E-7D127F4CFFFA}" type="slidenum">
              <a:rPr lang="en-IN" smtClean="0"/>
              <a:t>7</a:t>
            </a:fld>
            <a:endParaRPr lang="en-IN"/>
          </a:p>
        </p:txBody>
      </p:sp>
    </p:spTree>
    <p:extLst>
      <p:ext uri="{BB962C8B-B14F-4D97-AF65-F5344CB8AC3E}">
        <p14:creationId xmlns:p14="http://schemas.microsoft.com/office/powerpoint/2010/main" val="289673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BDBDB7BD-FB52-4765-912C-8BECED4FD355}"/>
              </a:ext>
            </a:extLst>
          </p:cNvPr>
          <p:cNvSpPr>
            <a:spLocks noGrp="1"/>
          </p:cNvSpPr>
          <p:nvPr>
            <p:ph type="sldNum" sz="quarter" idx="12"/>
          </p:nvPr>
        </p:nvSpPr>
        <p:spPr/>
        <p:txBody>
          <a:bodyPr/>
          <a:lstStyle/>
          <a:p>
            <a:fld id="{7B82AF04-1EAB-404F-846E-7D127F4CFFFA}" type="slidenum">
              <a:rPr lang="en-IN" smtClean="0"/>
              <a:t>8</a:t>
            </a:fld>
            <a:endParaRPr lang="en-IN"/>
          </a:p>
        </p:txBody>
      </p:sp>
      <p:sp>
        <p:nvSpPr>
          <p:cNvPr id="2" name="Title 1">
            <a:extLst>
              <a:ext uri="{FF2B5EF4-FFF2-40B4-BE49-F238E27FC236}">
                <a16:creationId xmlns:a16="http://schemas.microsoft.com/office/drawing/2014/main" xmlns="" id="{F293EF4F-7A03-4C57-B839-89B6E23CB0FA}"/>
              </a:ext>
            </a:extLst>
          </p:cNvPr>
          <p:cNvSpPr>
            <a:spLocks noGrp="1"/>
          </p:cNvSpPr>
          <p:nvPr>
            <p:ph type="title" idx="4294967295"/>
          </p:nvPr>
        </p:nvSpPr>
        <p:spPr>
          <a:xfrm>
            <a:off x="2133600" y="287338"/>
            <a:ext cx="10058400" cy="1449387"/>
          </a:xfrm>
        </p:spPr>
        <p:txBody>
          <a:bodyPr/>
          <a:lstStyle/>
          <a:p>
            <a:r>
              <a:rPr lang="en-IN" dirty="0"/>
              <a:t> </a:t>
            </a:r>
          </a:p>
        </p:txBody>
      </p:sp>
      <p:pic>
        <p:nvPicPr>
          <p:cNvPr id="4" name="Content Placeholder 3">
            <a:extLst>
              <a:ext uri="{FF2B5EF4-FFF2-40B4-BE49-F238E27FC236}">
                <a16:creationId xmlns:a16="http://schemas.microsoft.com/office/drawing/2014/main" xmlns="" id="{3582F4C7-1F84-4E1E-A9AD-F75B7E0E0E83}"/>
              </a:ext>
            </a:extLst>
          </p:cNvPr>
          <p:cNvPicPr>
            <a:picLocks noGrp="1" noChangeAspect="1"/>
          </p:cNvPicPr>
          <p:nvPr>
            <p:ph idx="4294967295"/>
          </p:nvPr>
        </p:nvPicPr>
        <p:blipFill>
          <a:blip r:embed="rId2"/>
          <a:stretch>
            <a:fillRect/>
          </a:stretch>
        </p:blipFill>
        <p:spPr>
          <a:xfrm>
            <a:off x="2334827" y="772318"/>
            <a:ext cx="7091363" cy="1928813"/>
          </a:xfrm>
          <a:prstGeom prst="rect">
            <a:avLst/>
          </a:prstGeom>
        </p:spPr>
      </p:pic>
      <p:pic>
        <p:nvPicPr>
          <p:cNvPr id="5" name="Picture 4">
            <a:extLst>
              <a:ext uri="{FF2B5EF4-FFF2-40B4-BE49-F238E27FC236}">
                <a16:creationId xmlns:a16="http://schemas.microsoft.com/office/drawing/2014/main" xmlns="" id="{6CE8544E-BE36-4E18-AFD9-488E2387B27F}"/>
              </a:ext>
            </a:extLst>
          </p:cNvPr>
          <p:cNvPicPr>
            <a:picLocks noChangeAspect="1"/>
          </p:cNvPicPr>
          <p:nvPr/>
        </p:nvPicPr>
        <p:blipFill>
          <a:blip r:embed="rId3"/>
          <a:stretch>
            <a:fillRect/>
          </a:stretch>
        </p:blipFill>
        <p:spPr>
          <a:xfrm>
            <a:off x="2852460" y="3186111"/>
            <a:ext cx="5350507" cy="2598454"/>
          </a:xfrm>
          <a:prstGeom prst="rect">
            <a:avLst/>
          </a:prstGeom>
        </p:spPr>
      </p:pic>
    </p:spTree>
    <p:extLst>
      <p:ext uri="{BB962C8B-B14F-4D97-AF65-F5344CB8AC3E}">
        <p14:creationId xmlns:p14="http://schemas.microsoft.com/office/powerpoint/2010/main" val="421808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85391-F7CA-41D8-A16D-CC8196569AC7}"/>
              </a:ext>
            </a:extLst>
          </p:cNvPr>
          <p:cNvSpPr>
            <a:spLocks noGrp="1"/>
          </p:cNvSpPr>
          <p:nvPr>
            <p:ph type="title"/>
          </p:nvPr>
        </p:nvSpPr>
        <p:spPr/>
        <p:txBody>
          <a:bodyPr/>
          <a:lstStyle/>
          <a:p>
            <a:r>
              <a:rPr lang="en-IN" dirty="0"/>
              <a:t>Training CNN</a:t>
            </a:r>
          </a:p>
        </p:txBody>
      </p:sp>
      <p:sp>
        <p:nvSpPr>
          <p:cNvPr id="3" name="Content Placeholder 2">
            <a:extLst>
              <a:ext uri="{FF2B5EF4-FFF2-40B4-BE49-F238E27FC236}">
                <a16:creationId xmlns:a16="http://schemas.microsoft.com/office/drawing/2014/main" xmlns="" id="{A414CBB8-FD1E-41C6-AE3C-E68A5AEB35C4}"/>
              </a:ext>
            </a:extLst>
          </p:cNvPr>
          <p:cNvSpPr>
            <a:spLocks noGrp="1"/>
          </p:cNvSpPr>
          <p:nvPr>
            <p:ph idx="1"/>
          </p:nvPr>
        </p:nvSpPr>
        <p:spPr>
          <a:xfrm>
            <a:off x="1207362" y="1845734"/>
            <a:ext cx="9948317" cy="4023360"/>
          </a:xfrm>
        </p:spPr>
        <p:txBody>
          <a:bodyPr/>
          <a:lstStyle/>
          <a:p>
            <a:pPr>
              <a:buFont typeface="Arial" panose="020B0604020202020204" pitchFamily="34" charset="0"/>
              <a:buChar char="•"/>
            </a:pPr>
            <a:r>
              <a:rPr lang="en-IN" dirty="0"/>
              <a:t>Use backpropagation algorithm</a:t>
            </a:r>
          </a:p>
          <a:p>
            <a:pPr>
              <a:buFont typeface="Arial" panose="020B0604020202020204" pitchFamily="34" charset="0"/>
              <a:buChar char="•"/>
            </a:pPr>
            <a:r>
              <a:rPr lang="en-IN" dirty="0"/>
              <a:t>Consists of a forward pass and a backward pass</a:t>
            </a:r>
          </a:p>
          <a:p>
            <a:pPr>
              <a:buFont typeface="Arial" panose="020B0604020202020204" pitchFamily="34" charset="0"/>
              <a:buChar char="•"/>
            </a:pPr>
            <a:r>
              <a:rPr lang="en-IN" dirty="0"/>
              <a:t>Forward pass computes the errors using the current parameters</a:t>
            </a:r>
          </a:p>
          <a:p>
            <a:pPr>
              <a:buFont typeface="Arial" panose="020B0604020202020204" pitchFamily="34" charset="0"/>
              <a:buChar char="•"/>
            </a:pPr>
            <a:r>
              <a:rPr lang="en-IN" dirty="0"/>
              <a:t>Backward pass computes the gradients and updates the parameters, starting from the parameters at the top layer and then moving backwards</a:t>
            </a:r>
          </a:p>
        </p:txBody>
      </p:sp>
      <p:pic>
        <p:nvPicPr>
          <p:cNvPr id="4" name="Picture 3">
            <a:extLst>
              <a:ext uri="{FF2B5EF4-FFF2-40B4-BE49-F238E27FC236}">
                <a16:creationId xmlns:a16="http://schemas.microsoft.com/office/drawing/2014/main" xmlns="" id="{2F2DD367-C2FE-4FEA-9301-7D2B7F61A721}"/>
              </a:ext>
            </a:extLst>
          </p:cNvPr>
          <p:cNvPicPr>
            <a:picLocks noChangeAspect="1"/>
          </p:cNvPicPr>
          <p:nvPr/>
        </p:nvPicPr>
        <p:blipFill>
          <a:blip r:embed="rId2"/>
          <a:stretch>
            <a:fillRect/>
          </a:stretch>
        </p:blipFill>
        <p:spPr>
          <a:xfrm>
            <a:off x="3317289" y="3928436"/>
            <a:ext cx="4748999" cy="2298469"/>
          </a:xfrm>
          <a:prstGeom prst="rect">
            <a:avLst/>
          </a:prstGeom>
        </p:spPr>
      </p:pic>
      <p:sp>
        <p:nvSpPr>
          <p:cNvPr id="5" name="Slide Number Placeholder 4">
            <a:extLst>
              <a:ext uri="{FF2B5EF4-FFF2-40B4-BE49-F238E27FC236}">
                <a16:creationId xmlns:a16="http://schemas.microsoft.com/office/drawing/2014/main" xmlns="" id="{E5192DFB-05D2-41ED-9326-9B517E6C3B3B}"/>
              </a:ext>
            </a:extLst>
          </p:cNvPr>
          <p:cNvSpPr>
            <a:spLocks noGrp="1"/>
          </p:cNvSpPr>
          <p:nvPr>
            <p:ph type="sldNum" sz="quarter" idx="12"/>
          </p:nvPr>
        </p:nvSpPr>
        <p:spPr/>
        <p:txBody>
          <a:bodyPr/>
          <a:lstStyle/>
          <a:p>
            <a:fld id="{7B82AF04-1EAB-404F-846E-7D127F4CFFFA}" type="slidenum">
              <a:rPr lang="en-IN" smtClean="0"/>
              <a:t>9</a:t>
            </a:fld>
            <a:endParaRPr lang="en-IN"/>
          </a:p>
        </p:txBody>
      </p:sp>
    </p:spTree>
    <p:extLst>
      <p:ext uri="{BB962C8B-B14F-4D97-AF65-F5344CB8AC3E}">
        <p14:creationId xmlns:p14="http://schemas.microsoft.com/office/powerpoint/2010/main" val="372354357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2722</TotalTime>
  <Words>1440</Words>
  <Application>Microsoft Office PowerPoint</Application>
  <PresentationFormat>Custom</PresentationFormat>
  <Paragraphs>211</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Retrospect</vt:lpstr>
      <vt:lpstr>Convolutional Neural Networks(CNN)</vt:lpstr>
      <vt:lpstr>Contents</vt:lpstr>
      <vt:lpstr>CNN is Everywhere</vt:lpstr>
      <vt:lpstr>Computer Vision Problems</vt:lpstr>
      <vt:lpstr>Supervised Learning</vt:lpstr>
      <vt:lpstr>Classification</vt:lpstr>
      <vt:lpstr>CNN- feedforward neural network with a special structure </vt:lpstr>
      <vt:lpstr> </vt:lpstr>
      <vt:lpstr>Training CNN</vt:lpstr>
      <vt:lpstr>Data for CNN</vt:lpstr>
      <vt:lpstr>Need for CNN when number of features are large</vt:lpstr>
      <vt:lpstr>Examples of images- every pixel has a value</vt:lpstr>
      <vt:lpstr>Constituent Layers of CNN</vt:lpstr>
      <vt:lpstr>Pre-processing</vt:lpstr>
      <vt:lpstr>Convolution Layer</vt:lpstr>
      <vt:lpstr>Kernel/Filter</vt:lpstr>
      <vt:lpstr>2-D Convolution operation 4x4 input and 2x2 filter</vt:lpstr>
      <vt:lpstr>An Example- Vertical edge detection </vt:lpstr>
      <vt:lpstr>Blur Filter</vt:lpstr>
      <vt:lpstr>Edge Detector filter</vt:lpstr>
      <vt:lpstr>Hyperparameters in Convolution Layer</vt:lpstr>
      <vt:lpstr>Padding</vt:lpstr>
      <vt:lpstr>Stride </vt:lpstr>
      <vt:lpstr>Example with multiple channel image</vt:lpstr>
      <vt:lpstr>Example with multiple number of filters</vt:lpstr>
      <vt:lpstr>Pooling Layer</vt:lpstr>
      <vt:lpstr>Pooling Layer- Max Pooling</vt:lpstr>
      <vt:lpstr>Non-Linearity Layer</vt:lpstr>
      <vt:lpstr>Some non-linear activation functions</vt:lpstr>
      <vt:lpstr>PowerPoint Presentation</vt:lpstr>
      <vt:lpstr>PowerPoint Presentation</vt:lpstr>
      <vt:lpstr>Fully-Connected Output Layer with Softmax Function</vt:lpstr>
      <vt:lpstr>Let’s put it all together</vt:lpstr>
      <vt:lpstr>Example:</vt:lpstr>
      <vt:lpstr>Example:</vt:lpstr>
      <vt:lpstr>Example:</vt:lpstr>
      <vt:lpstr>Example:</vt:lpstr>
      <vt:lpstr>Example:</vt:lpstr>
      <vt:lpstr>Example:</vt:lpstr>
      <vt:lpstr>Example:</vt:lpstr>
      <vt:lpstr>Example:</vt:lpstr>
      <vt:lpstr>CNN can also work on </vt:lpstr>
      <vt:lpstr>References https://towardsdatascience.com/a-comprehensive-guide-to-convolutional-neural-networks-the-eli5-way-3bd2b1164a53  https://www.youtube.com/watch?v=FmpDIaiMIeA&amp;t=449s  https://towardsdatascience.com/a-beginners-guide-to-convolutional-neural-networks-cnns-14649dbddce8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NAVNEET KALEKA</dc:creator>
  <cp:lastModifiedBy>HP</cp:lastModifiedBy>
  <cp:revision>275</cp:revision>
  <dcterms:created xsi:type="dcterms:W3CDTF">2019-11-21T03:55:55Z</dcterms:created>
  <dcterms:modified xsi:type="dcterms:W3CDTF">2021-10-27T03:14:33Z</dcterms:modified>
</cp:coreProperties>
</file>